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handoutMasterIdLst>
    <p:handoutMasterId r:id="rId112"/>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2" r:id="rId82"/>
    <p:sldId id="353" r:id="rId83"/>
    <p:sldId id="355" r:id="rId84"/>
    <p:sldId id="356" r:id="rId85"/>
    <p:sldId id="357" r:id="rId86"/>
    <p:sldId id="359" r:id="rId87"/>
    <p:sldId id="360" r:id="rId88"/>
    <p:sldId id="361" r:id="rId89"/>
    <p:sldId id="363" r:id="rId90"/>
    <p:sldId id="364" r:id="rId91"/>
    <p:sldId id="365" r:id="rId92"/>
    <p:sldId id="366" r:id="rId93"/>
    <p:sldId id="367" r:id="rId94"/>
    <p:sldId id="368" r:id="rId95"/>
    <p:sldId id="370" r:id="rId96"/>
    <p:sldId id="371" r:id="rId97"/>
    <p:sldId id="372" r:id="rId98"/>
    <p:sldId id="374" r:id="rId99"/>
    <p:sldId id="375" r:id="rId100"/>
    <p:sldId id="376" r:id="rId101"/>
    <p:sldId id="378" r:id="rId102"/>
    <p:sldId id="379" r:id="rId103"/>
    <p:sldId id="380" r:id="rId104"/>
    <p:sldId id="382" r:id="rId105"/>
    <p:sldId id="383" r:id="rId106"/>
    <p:sldId id="384" r:id="rId107"/>
    <p:sldId id="386" r:id="rId108"/>
    <p:sldId id="387" r:id="rId109"/>
    <p:sldId id="388"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1">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pyeditor" initials="AU" lastIdx="1" clrIdx="0"/>
  <p:cmAuthor id="1" name="Patrice " initials="P"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5" autoAdjust="0"/>
    <p:restoredTop sz="75102" autoAdjust="0"/>
  </p:normalViewPr>
  <p:slideViewPr>
    <p:cSldViewPr snapToGrid="0">
      <p:cViewPr varScale="1">
        <p:scale>
          <a:sx n="94" d="100"/>
          <a:sy n="94" d="100"/>
        </p:scale>
        <p:origin x="416" y="200"/>
      </p:cViewPr>
      <p:guideLst>
        <p:guide orient="horz" pos="931"/>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118"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B8411EBF-6CF0-4046-AB5E-F2F1BF1C1E62}"/>
    <pc:docChg chg="modSld modMainMaster">
      <pc:chgData name="Kathryn Leeber" userId="15028f3c-0a13-4345-9369-dac953ae4f16" providerId="ADAL" clId="{B8411EBF-6CF0-4046-AB5E-F2F1BF1C1E62}" dt="2020-12-18T17:14:53.257" v="14" actId="20577"/>
      <pc:docMkLst>
        <pc:docMk/>
      </pc:docMkLst>
      <pc:sldChg chg="modSp mod">
        <pc:chgData name="Kathryn Leeber" userId="15028f3c-0a13-4345-9369-dac953ae4f16" providerId="ADAL" clId="{B8411EBF-6CF0-4046-AB5E-F2F1BF1C1E62}" dt="2020-12-18T17:13:59.197" v="10" actId="1076"/>
        <pc:sldMkLst>
          <pc:docMk/>
          <pc:sldMk cId="0" sldId="290"/>
        </pc:sldMkLst>
        <pc:spChg chg="mod">
          <ac:chgData name="Kathryn Leeber" userId="15028f3c-0a13-4345-9369-dac953ae4f16" providerId="ADAL" clId="{B8411EBF-6CF0-4046-AB5E-F2F1BF1C1E62}" dt="2020-12-18T17:13:59.197" v="10" actId="1076"/>
          <ac:spMkLst>
            <pc:docMk/>
            <pc:sldMk cId="0" sldId="290"/>
            <ac:spMk id="26627" creationId="{00000000-0000-0000-0000-000000000000}"/>
          </ac:spMkLst>
        </pc:spChg>
      </pc:sldChg>
      <pc:sldChg chg="modNotesTx">
        <pc:chgData name="Kathryn Leeber" userId="15028f3c-0a13-4345-9369-dac953ae4f16" providerId="ADAL" clId="{B8411EBF-6CF0-4046-AB5E-F2F1BF1C1E62}" dt="2020-12-10T17:24:59.625" v="4" actId="20577"/>
        <pc:sldMkLst>
          <pc:docMk/>
          <pc:sldMk cId="0" sldId="312"/>
        </pc:sldMkLst>
      </pc:sldChg>
      <pc:sldChg chg="modNotesTx">
        <pc:chgData name="Kathryn Leeber" userId="15028f3c-0a13-4345-9369-dac953ae4f16" providerId="ADAL" clId="{B8411EBF-6CF0-4046-AB5E-F2F1BF1C1E62}" dt="2020-12-10T17:25:10.959" v="7" actId="20577"/>
        <pc:sldMkLst>
          <pc:docMk/>
          <pc:sldMk cId="0" sldId="317"/>
        </pc:sldMkLst>
      </pc:sldChg>
      <pc:sldChg chg="modNotesTx">
        <pc:chgData name="Kathryn Leeber" userId="15028f3c-0a13-4345-9369-dac953ae4f16" providerId="ADAL" clId="{B8411EBF-6CF0-4046-AB5E-F2F1BF1C1E62}" dt="2020-12-10T17:25:23.171" v="9" actId="20577"/>
        <pc:sldMkLst>
          <pc:docMk/>
          <pc:sldMk cId="0" sldId="319"/>
        </pc:sldMkLst>
      </pc:sldChg>
      <pc:sldChg chg="modNotesTx">
        <pc:chgData name="Kathryn Leeber" userId="15028f3c-0a13-4345-9369-dac953ae4f16" providerId="ADAL" clId="{B8411EBF-6CF0-4046-AB5E-F2F1BF1C1E62}" dt="2020-12-18T17:14:36.082" v="12" actId="20577"/>
        <pc:sldMkLst>
          <pc:docMk/>
          <pc:sldMk cId="0" sldId="326"/>
        </pc:sldMkLst>
      </pc:sldChg>
      <pc:sldChg chg="modNotesTx">
        <pc:chgData name="Kathryn Leeber" userId="15028f3c-0a13-4345-9369-dac953ae4f16" providerId="ADAL" clId="{B8411EBF-6CF0-4046-AB5E-F2F1BF1C1E62}" dt="2020-12-18T17:14:53.257" v="14" actId="20577"/>
        <pc:sldMkLst>
          <pc:docMk/>
          <pc:sldMk cId="0" sldId="338"/>
        </pc:sldMkLst>
      </pc:sldChg>
      <pc:sldMasterChg chg="modSp mod modSldLayout">
        <pc:chgData name="Kathryn Leeber" userId="15028f3c-0a13-4345-9369-dac953ae4f16" providerId="ADAL" clId="{B8411EBF-6CF0-4046-AB5E-F2F1BF1C1E62}" dt="2020-12-10T17:24:20.795" v="3" actId="20577"/>
        <pc:sldMasterMkLst>
          <pc:docMk/>
          <pc:sldMasterMk cId="2871921020" sldId="2147483648"/>
        </pc:sldMasterMkLst>
        <pc:spChg chg="mod">
          <ac:chgData name="Kathryn Leeber" userId="15028f3c-0a13-4345-9369-dac953ae4f16" providerId="ADAL" clId="{B8411EBF-6CF0-4046-AB5E-F2F1BF1C1E62}" dt="2020-12-10T17:24:20.795" v="3" actId="20577"/>
          <ac:spMkLst>
            <pc:docMk/>
            <pc:sldMasterMk cId="2871921020" sldId="2147483648"/>
            <ac:spMk id="7" creationId="{21F38BD8-3F75-CE4C-AFEF-0C6B45F77F8C}"/>
          </ac:spMkLst>
        </pc:spChg>
        <pc:sldLayoutChg chg="modSp mod">
          <pc:chgData name="Kathryn Leeber" userId="15028f3c-0a13-4345-9369-dac953ae4f16" providerId="ADAL" clId="{B8411EBF-6CF0-4046-AB5E-F2F1BF1C1E62}" dt="2020-12-10T17:24:16.518" v="1" actId="20577"/>
          <pc:sldLayoutMkLst>
            <pc:docMk/>
            <pc:sldMasterMk cId="2871921020" sldId="2147483648"/>
            <pc:sldLayoutMk cId="3047549913" sldId="2147483649"/>
          </pc:sldLayoutMkLst>
          <pc:spChg chg="mod">
            <ac:chgData name="Kathryn Leeber" userId="15028f3c-0a13-4345-9369-dac953ae4f16" providerId="ADAL" clId="{B8411EBF-6CF0-4046-AB5E-F2F1BF1C1E62}" dt="2020-12-10T17:24:16.518"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12/18/20</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DD3B8E-28ED-1640-8E30-529858972CB9}" type="slidenum">
              <a:rPr lang="en-US" altLang="en-US" sz="1200"/>
              <a:pPr eaLnBrk="1" hangingPunct="1"/>
              <a:t>2</a:t>
            </a:fld>
            <a:endParaRPr lang="en-US" altLang="en-US" sz="1200" dirty="0"/>
          </a:p>
        </p:txBody>
      </p:sp>
    </p:spTree>
    <p:extLst>
      <p:ext uri="{BB962C8B-B14F-4D97-AF65-F5344CB8AC3E}">
        <p14:creationId xmlns:p14="http://schemas.microsoft.com/office/powerpoint/2010/main" val="57033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The Magnitude of Mental Health Disorders</a:t>
            </a:r>
          </a:p>
          <a:p>
            <a:r>
              <a:rPr lang="en-US" altLang="en-US" dirty="0">
                <a:latin typeface="Times New Roman" charset="0"/>
                <a:ea typeface="MS PGothic" charset="-128"/>
              </a:rPr>
              <a:t>A.    According to the National Institute of Mental Health, mental disorders are common throughout the United States, affecting tens of millions of people each year.</a:t>
            </a:r>
          </a:p>
          <a:p>
            <a:r>
              <a:rPr lang="en-US" altLang="en-US" dirty="0">
                <a:latin typeface="Times New Roman" charset="0"/>
                <a:ea typeface="MS PGothic" charset="-128"/>
              </a:rPr>
              <a:t>       1.    A psychiatric disorder is an illness with psychological or behavioral symptoms that may result in impaired functioning.</a:t>
            </a: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2.    Anxiety disorders are among the most common mental health disorders: </a:t>
            </a:r>
          </a:p>
          <a:p>
            <a:r>
              <a:rPr lang="en-US" sz="1200" kern="1200" dirty="0">
                <a:solidFill>
                  <a:schemeClr val="tx1"/>
                </a:solidFill>
                <a:effectLst/>
                <a:latin typeface="Times New Roman" pitchFamily="18" charset="0"/>
                <a:ea typeface="MS PGothic" pitchFamily="34" charset="-128"/>
                <a:cs typeface="+mn-cs"/>
              </a:rPr>
              <a:t>	a.    Generalized anxiety disorder</a:t>
            </a:r>
          </a:p>
          <a:p>
            <a:r>
              <a:rPr lang="en-US" sz="1200" kern="1200" dirty="0">
                <a:solidFill>
                  <a:schemeClr val="tx1"/>
                </a:solidFill>
                <a:effectLst/>
                <a:latin typeface="Times New Roman" pitchFamily="18" charset="0"/>
                <a:ea typeface="MS PGothic" pitchFamily="34" charset="-128"/>
                <a:cs typeface="+mn-cs"/>
              </a:rPr>
              <a:t>	b.    Panic disorder</a:t>
            </a:r>
          </a:p>
          <a:p>
            <a:r>
              <a:rPr lang="en-US" sz="1200" kern="1200" dirty="0">
                <a:solidFill>
                  <a:schemeClr val="tx1"/>
                </a:solidFill>
                <a:effectLst/>
                <a:latin typeface="Times New Roman" pitchFamily="18" charset="0"/>
                <a:ea typeface="MS PGothic" pitchFamily="34" charset="-128"/>
                <a:cs typeface="+mn-cs"/>
              </a:rPr>
              <a:t>	c.    Social and other phobias</a:t>
            </a:r>
          </a:p>
          <a:p>
            <a:r>
              <a:rPr lang="en-US" sz="1200" kern="1200" dirty="0">
                <a:solidFill>
                  <a:schemeClr val="tx1"/>
                </a:solidFill>
                <a:effectLst/>
                <a:latin typeface="Times New Roman" pitchFamily="18" charset="0"/>
                <a:ea typeface="MS PGothic" pitchFamily="34" charset="-128"/>
                <a:cs typeface="+mn-cs"/>
              </a:rPr>
              <a:t>	d.    Posttraumatic stress disorder (PTSD)</a:t>
            </a:r>
          </a:p>
          <a:p>
            <a:r>
              <a:rPr lang="en-US" sz="1200" kern="1200" dirty="0">
                <a:solidFill>
                  <a:schemeClr val="tx1"/>
                </a:solidFill>
                <a:effectLst/>
                <a:latin typeface="Times New Roman" pitchFamily="18" charset="0"/>
                <a:ea typeface="MS PGothic" pitchFamily="34" charset="-128"/>
                <a:cs typeface="+mn-cs"/>
              </a:rPr>
              <a:t>	e.    Obsessive–compulsive disorder</a:t>
            </a:r>
          </a:p>
          <a:p>
            <a:endParaRPr lang="en-US" altLang="en-US" dirty="0">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BBD07B-FA61-F041-ABA0-187C0B2D921B}" type="slidenum">
              <a:rPr lang="en-US" altLang="en-US" sz="1200"/>
              <a:pPr eaLnBrk="1" hangingPunct="1"/>
              <a:t>11</a:t>
            </a:fld>
            <a:endParaRPr lang="en-US" altLang="en-US" sz="1200" dirty="0"/>
          </a:p>
        </p:txBody>
      </p:sp>
    </p:spTree>
    <p:extLst>
      <p:ext uri="{BB962C8B-B14F-4D97-AF65-F5344CB8AC3E}">
        <p14:creationId xmlns:p14="http://schemas.microsoft.com/office/powerpoint/2010/main" val="92065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Anxiety disorders are among the most common mental health disorders. </a:t>
            </a:r>
          </a:p>
          <a:p>
            <a:r>
              <a:rPr lang="en-US" altLang="en-US" dirty="0">
                <a:latin typeface="Times New Roman" charset="0"/>
                <a:ea typeface="MS PGothic" charset="-128"/>
              </a:rPr>
              <a:t>      a.    Generalized anxiety disorder</a:t>
            </a:r>
          </a:p>
          <a:p>
            <a:r>
              <a:rPr lang="en-US" altLang="en-US" dirty="0">
                <a:latin typeface="Times New Roman" charset="0"/>
                <a:ea typeface="MS PGothic" charset="-128"/>
              </a:rPr>
              <a:t>      b.    Panic disorder</a:t>
            </a:r>
          </a:p>
          <a:p>
            <a:r>
              <a:rPr lang="en-US" altLang="en-US" dirty="0">
                <a:latin typeface="Times New Roman" charset="0"/>
                <a:ea typeface="MS PGothic" charset="-128"/>
              </a:rPr>
              <a:t>      c.    Social and other phobias</a:t>
            </a:r>
          </a:p>
          <a:p>
            <a:r>
              <a:rPr lang="en-US" altLang="en-US" dirty="0">
                <a:latin typeface="Times New Roman" charset="0"/>
                <a:ea typeface="MS PGothic" charset="-128"/>
              </a:rPr>
              <a:t>      d.    Posttraumatic stress disorder (PTSD)</a:t>
            </a:r>
          </a:p>
          <a:p>
            <a:r>
              <a:rPr lang="en-US" altLang="en-US" dirty="0">
                <a:latin typeface="Times New Roman" charset="0"/>
                <a:ea typeface="MS PGothic" charset="-128"/>
              </a:rPr>
              <a:t>      e.    Obsessive–compulsive disorder</a:t>
            </a:r>
          </a:p>
          <a:p>
            <a:endParaRPr lang="en-US"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C0DC19-D936-064C-9D92-D3EC35675049}" type="slidenum">
              <a:rPr lang="en-US" altLang="en-US" sz="1200"/>
              <a:pPr eaLnBrk="1" hangingPunct="1"/>
              <a:t>12</a:t>
            </a:fld>
            <a:endParaRPr lang="en-US" altLang="en-US" sz="1200" dirty="0"/>
          </a:p>
        </p:txBody>
      </p:sp>
    </p:spTree>
    <p:extLst>
      <p:ext uri="{BB962C8B-B14F-4D97-AF65-F5344CB8AC3E}">
        <p14:creationId xmlns:p14="http://schemas.microsoft.com/office/powerpoint/2010/main" val="804235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US mental health system provides many levels of assistance to people with psychological conditions.</a:t>
            </a:r>
          </a:p>
          <a:p>
            <a:r>
              <a:rPr lang="en-US" altLang="en-US" dirty="0">
                <a:latin typeface="Times New Roman" charset="0"/>
                <a:ea typeface="MS PGothic" charset="-128"/>
              </a:rPr>
              <a:t>       1.    Professional counselors are available for marital conflicts and parenting issues.</a:t>
            </a:r>
          </a:p>
          <a:p>
            <a:r>
              <a:rPr lang="en-US" altLang="en-US" dirty="0">
                <a:latin typeface="Times New Roman" charset="0"/>
                <a:ea typeface="MS PGothic" charset="-128"/>
              </a:rPr>
              <a:t>       2.    More serious issues such as clinical depression are often handled by a psychologist.</a:t>
            </a:r>
          </a:p>
          <a:p>
            <a:r>
              <a:rPr lang="en-US" altLang="en-US" dirty="0">
                <a:latin typeface="Times New Roman" charset="0"/>
                <a:ea typeface="MS PGothic" charset="-128"/>
              </a:rPr>
              <a:t>       3.    Some of the most severe psychological conditions, such as schizophrenia and bipolar disorder, require psychiatrists to prescribe medication.</a:t>
            </a: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CED59F-3085-024E-B287-85D9A81D61F1}" type="slidenum">
              <a:rPr lang="en-US" altLang="en-US" sz="1200"/>
              <a:pPr eaLnBrk="1" hangingPunct="1"/>
              <a:t>13</a:t>
            </a:fld>
            <a:endParaRPr lang="en-US" altLang="en-US" sz="1200" dirty="0"/>
          </a:p>
        </p:txBody>
      </p:sp>
    </p:spTree>
    <p:extLst>
      <p:ext uri="{BB962C8B-B14F-4D97-AF65-F5344CB8AC3E}">
        <p14:creationId xmlns:p14="http://schemas.microsoft.com/office/powerpoint/2010/main" val="527150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Most psychological disorders can be handled through outpatient visits, but some people require hospitalization in specialized behavioral health units.</a:t>
            </a:r>
          </a:p>
          <a:p>
            <a:endParaRPr lang="en-US" altLang="en-US" dirty="0">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CB4E17-A07C-ED46-8B2E-25927E9ADF4B}"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45353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t>
            </a:r>
            <a:r>
              <a:rPr lang="en-US" sz="1200" b="0" i="0" kern="1200" dirty="0">
                <a:solidFill>
                  <a:schemeClr val="tx1"/>
                </a:solidFill>
                <a:effectLst/>
                <a:latin typeface="Arial" panose="020B0604020202020204" pitchFamily="34" charset="0"/>
                <a:ea typeface="+mn-ea"/>
                <a:cs typeface="+mn-cs"/>
              </a:rPr>
              <a:t>Behavioral health </a:t>
            </a:r>
            <a:r>
              <a:rPr lang="en-US" altLang="en-US" dirty="0">
                <a:latin typeface="Times New Roman" charset="0"/>
                <a:ea typeface="MS PGothic" charset="-128"/>
              </a:rPr>
              <a:t>disorders have many underlying causes.</a:t>
            </a:r>
          </a:p>
          <a:p>
            <a:r>
              <a:rPr lang="en-US" altLang="en-US" dirty="0">
                <a:latin typeface="Times New Roman" charset="0"/>
                <a:ea typeface="MS PGothic" charset="-128"/>
              </a:rPr>
              <a:t>       1.    Social and situational stress such as divorce or death of a loved one</a:t>
            </a:r>
          </a:p>
          <a:p>
            <a:r>
              <a:rPr lang="en-US" altLang="en-US" dirty="0">
                <a:latin typeface="Times New Roman" charset="0"/>
                <a:ea typeface="MS PGothic" charset="-128"/>
              </a:rPr>
              <a:t>       2.    Diseases such as schizophrenia</a:t>
            </a:r>
          </a:p>
          <a:p>
            <a:r>
              <a:rPr lang="en-US" altLang="en-US" dirty="0">
                <a:latin typeface="Times New Roman" charset="0"/>
                <a:ea typeface="MS PGothic" charset="-128"/>
              </a:rPr>
              <a:t>       3.    Physical illnesses such as diabetic emergencies</a:t>
            </a:r>
          </a:p>
          <a:p>
            <a:r>
              <a:rPr lang="en-US" altLang="en-US" dirty="0">
                <a:latin typeface="Times New Roman" charset="0"/>
                <a:ea typeface="MS PGothic" charset="-128"/>
              </a:rPr>
              <a:t>       4.    Chemical problems such as alcohol or drug use</a:t>
            </a:r>
          </a:p>
          <a:p>
            <a:r>
              <a:rPr lang="en-US" altLang="en-US" dirty="0">
                <a:latin typeface="Times New Roman" charset="0"/>
                <a:ea typeface="MS PGothic" charset="-128"/>
              </a:rPr>
              <a:t>       5.    Biological disturbances such as electrolyte imbalances</a:t>
            </a:r>
          </a:p>
          <a:p>
            <a:r>
              <a:rPr lang="en-US" altLang="en-US" dirty="0">
                <a:latin typeface="Times New Roman" charset="0"/>
                <a:ea typeface="MS PGothic" charset="-128"/>
              </a:rPr>
              <a:t>D.   Sometimes these conditions are compounded by noncompliance with prescribed medication regimens.</a:t>
            </a:r>
          </a:p>
          <a:p>
            <a:endParaRPr lang="en-US"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49EA26-2AA8-D541-B9CF-61DB4FFD70F9}" type="slidenum">
              <a:rPr lang="en-US" altLang="en-US" sz="1200"/>
              <a:pPr eaLnBrk="1" hangingPunct="1"/>
              <a:t>15</a:t>
            </a:fld>
            <a:endParaRPr lang="en-US" altLang="en-US" sz="1200" dirty="0"/>
          </a:p>
        </p:txBody>
      </p:sp>
    </p:spTree>
    <p:extLst>
      <p:ext uri="{BB962C8B-B14F-4D97-AF65-F5344CB8AC3E}">
        <p14:creationId xmlns:p14="http://schemas.microsoft.com/office/powerpoint/2010/main" val="194903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Pathophysiology</a:t>
            </a:r>
          </a:p>
          <a:p>
            <a:r>
              <a:rPr lang="en-US" altLang="en-US" dirty="0">
                <a:latin typeface="Times New Roman" charset="0"/>
                <a:ea typeface="MS PGothic" charset="-128"/>
              </a:rPr>
              <a:t>A.    An EMT is not responsible for diagnosing the underlying cause of a behavioral crisis or emergency.</a:t>
            </a:r>
          </a:p>
          <a:p>
            <a:r>
              <a:rPr lang="en-US" altLang="en-US" dirty="0">
                <a:latin typeface="Times New Roman" charset="0"/>
                <a:ea typeface="MS PGothic" charset="-128"/>
              </a:rPr>
              <a:t>       1.    You should understand the two basic categories of diagnosis a physician will use: organic (physical) and functional (psychological).</a:t>
            </a:r>
          </a:p>
          <a:p>
            <a:endParaRPr lang="en-US"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DB56CD-1D17-5945-BE2D-F251D4BB7A02}"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84124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Organic disorders</a:t>
            </a:r>
          </a:p>
          <a:p>
            <a:r>
              <a:rPr lang="en-US" altLang="en-US" dirty="0">
                <a:latin typeface="Times New Roman" charset="0"/>
                <a:ea typeface="MS PGothic" charset="-128"/>
              </a:rPr>
              <a:t>       1.    Organic brain syndrome is a temporary or permanent dysfunction of the brain caused by a disturbance in the physical or physiologic functioning of the brain tissue.</a:t>
            </a:r>
          </a:p>
          <a:p>
            <a:r>
              <a:rPr lang="en-US" altLang="en-US" dirty="0">
                <a:latin typeface="Times New Roman" charset="0"/>
                <a:ea typeface="MS PGothic" charset="-128"/>
              </a:rPr>
              <a:t>              a.    Causes:</a:t>
            </a:r>
          </a:p>
          <a:p>
            <a:r>
              <a:rPr lang="en-US" altLang="en-US" dirty="0">
                <a:latin typeface="Times New Roman" charset="0"/>
                <a:ea typeface="MS PGothic" charset="-128"/>
              </a:rPr>
              <a:t>                     i.    Sudden illness</a:t>
            </a:r>
          </a:p>
          <a:p>
            <a:r>
              <a:rPr lang="en-US" altLang="en-US" dirty="0">
                <a:latin typeface="Times New Roman" charset="0"/>
                <a:ea typeface="MS PGothic" charset="-128"/>
              </a:rPr>
              <a:t>                     ii.   Traumatic brain injury</a:t>
            </a:r>
          </a:p>
          <a:p>
            <a:r>
              <a:rPr lang="en-US" altLang="en-US" dirty="0">
                <a:latin typeface="Times New Roman" charset="0"/>
                <a:ea typeface="MS PGothic" charset="-128"/>
              </a:rPr>
              <a:t>                     iii.  Seizure disorders</a:t>
            </a:r>
          </a:p>
          <a:p>
            <a:r>
              <a:rPr lang="en-US" altLang="en-US" dirty="0">
                <a:latin typeface="Times New Roman" charset="0"/>
                <a:ea typeface="MS PGothic" charset="-128"/>
              </a:rPr>
              <a:t>                     iv.  Drug and alcohol abuse, overdose, or withdrawal</a:t>
            </a:r>
          </a:p>
          <a:p>
            <a:r>
              <a:rPr lang="en-US" altLang="en-US" dirty="0">
                <a:latin typeface="Times New Roman" charset="0"/>
                <a:ea typeface="MS PGothic" charset="-128"/>
              </a:rPr>
              <a:t>                     v.   Diseases of the brain, such as Alzheimer disease and meningitis</a:t>
            </a:r>
          </a:p>
          <a:p>
            <a:endParaRPr lang="en-US"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EA5ADFA-9D79-004B-AF2C-0A783F09EDCA}" type="slidenum">
              <a:rPr lang="en-US" altLang="en-US" sz="1200"/>
              <a:pPr eaLnBrk="1" hangingPunct="1"/>
              <a:t>17</a:t>
            </a:fld>
            <a:endParaRPr lang="en-US" altLang="en-US" sz="1200" dirty="0"/>
          </a:p>
        </p:txBody>
      </p:sp>
    </p:spTree>
    <p:extLst>
      <p:ext uri="{BB962C8B-B14F-4D97-AF65-F5344CB8AC3E}">
        <p14:creationId xmlns:p14="http://schemas.microsoft.com/office/powerpoint/2010/main" val="551479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Altered mental status can arise from:</a:t>
            </a:r>
          </a:p>
          <a:p>
            <a:r>
              <a:rPr lang="en-US" altLang="en-US" dirty="0">
                <a:latin typeface="Times New Roman" charset="0"/>
                <a:ea typeface="MS PGothic" charset="-128"/>
              </a:rPr>
              <a:t>       a.    Hypoglycemia</a:t>
            </a:r>
          </a:p>
          <a:p>
            <a:r>
              <a:rPr lang="en-US" altLang="en-US" dirty="0">
                <a:latin typeface="Times New Roman" charset="0"/>
                <a:ea typeface="MS PGothic" charset="-128"/>
              </a:rPr>
              <a:t>       b.    Hypoxia</a:t>
            </a:r>
          </a:p>
          <a:p>
            <a:r>
              <a:rPr lang="en-US" altLang="en-US" dirty="0">
                <a:latin typeface="Times New Roman" charset="0"/>
                <a:ea typeface="MS PGothic" charset="-128"/>
              </a:rPr>
              <a:t>       c.    Impaired cerebral blood flow</a:t>
            </a:r>
          </a:p>
          <a:p>
            <a:r>
              <a:rPr lang="en-US" altLang="en-US" dirty="0">
                <a:latin typeface="Times New Roman" charset="0"/>
                <a:ea typeface="MS PGothic" charset="-128"/>
              </a:rPr>
              <a:t>       d.    Hyperthermia or hypothermia</a:t>
            </a:r>
          </a:p>
          <a:p>
            <a:r>
              <a:rPr lang="en-US" altLang="en-US" dirty="0">
                <a:latin typeface="Times New Roman" charset="0"/>
                <a:ea typeface="MS PGothic" charset="-128"/>
              </a:rPr>
              <a:t>3.    In the absence of a physiologic cause, altered mental status may be an indicator of a psychiatric disorder such as bipolar disorder.</a:t>
            </a:r>
          </a:p>
          <a:p>
            <a:endParaRPr lang="en-US"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E0C113-BBC1-A642-9722-7E3FF75CD3D6}"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70619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Functional disorders</a:t>
            </a:r>
          </a:p>
          <a:p>
            <a:r>
              <a:rPr lang="en-US" altLang="en-US" dirty="0">
                <a:latin typeface="Times New Roman" charset="0"/>
                <a:ea typeface="MS PGothic" charset="-128"/>
              </a:rPr>
              <a:t>       1.    </a:t>
            </a:r>
            <a:r>
              <a:rPr lang="en-US" altLang="en-US" dirty="0">
                <a:solidFill>
                  <a:srgbClr val="FF0000"/>
                </a:solidFill>
                <a:latin typeface="Times New Roman" charset="0"/>
                <a:ea typeface="MS PGothic" charset="-128"/>
              </a:rPr>
              <a:t>P</a:t>
            </a:r>
            <a:r>
              <a:rPr lang="en-US" altLang="en-US" dirty="0">
                <a:latin typeface="Times New Roman" charset="0"/>
                <a:ea typeface="MS PGothic" charset="-128"/>
              </a:rPr>
              <a:t>hysiologic disorder that impair bodily function when the body seems to be structurally normal</a:t>
            </a:r>
          </a:p>
          <a:p>
            <a:r>
              <a:rPr lang="en-US" altLang="en-US" dirty="0">
                <a:latin typeface="Times New Roman" charset="0"/>
                <a:ea typeface="MS PGothic" charset="-128"/>
              </a:rPr>
              <a:t>              a.    Examples: schizophrenia, anxiety conditions, and depression</a:t>
            </a:r>
          </a:p>
          <a:p>
            <a:r>
              <a:rPr lang="en-US" altLang="en-US" dirty="0">
                <a:latin typeface="Times New Roman" charset="0"/>
                <a:ea typeface="MS PGothic" charset="-128"/>
              </a:rPr>
              <a:t>		</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DB6918-34CB-844C-8A74-472AE9425BC0}" type="slidenum">
              <a:rPr lang="en-US" altLang="en-US" sz="1200"/>
              <a:pPr eaLnBrk="1" hangingPunct="1"/>
              <a:t>19</a:t>
            </a:fld>
            <a:endParaRPr lang="en-US" altLang="en-US" sz="1200" dirty="0"/>
          </a:p>
        </p:txBody>
      </p:sp>
    </p:spTree>
    <p:extLst>
      <p:ext uri="{BB962C8B-B14F-4D97-AF65-F5344CB8AC3E}">
        <p14:creationId xmlns:p14="http://schemas.microsoft.com/office/powerpoint/2010/main" val="719402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Safe Approach to a Behavioral Crisis</a:t>
            </a:r>
          </a:p>
          <a:p>
            <a:r>
              <a:rPr lang="en-US" altLang="en-US" dirty="0">
                <a:latin typeface="Times New Roman" charset="0"/>
                <a:ea typeface="MS PGothic" charset="-128"/>
              </a:rPr>
              <a:t>A.    All regular EMT skills—patient approach, assessment, patient communication, obtaining a history, and providing care—are used in a behavioral crisis.</a:t>
            </a:r>
          </a:p>
          <a:p>
            <a:r>
              <a:rPr lang="en-US" altLang="en-US" dirty="0">
                <a:latin typeface="Times New Roman" charset="0"/>
                <a:ea typeface="MS PGothic" charset="-128"/>
              </a:rPr>
              <a:t>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83B8AD-EB66-8A42-BD76-34A661D84E20}" type="slidenum">
              <a:rPr lang="en-US" altLang="en-US" sz="1200"/>
              <a:pPr eaLnBrk="1" hangingPunct="1"/>
              <a:t>20</a:t>
            </a:fld>
            <a:endParaRPr lang="en-US" altLang="en-US" sz="1200" dirty="0"/>
          </a:p>
        </p:txBody>
      </p:sp>
    </p:spTree>
    <p:extLst>
      <p:ext uri="{BB962C8B-B14F-4D97-AF65-F5344CB8AC3E}">
        <p14:creationId xmlns:p14="http://schemas.microsoft.com/office/powerpoint/2010/main" val="66224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Psychiatric</a:t>
            </a:r>
          </a:p>
          <a:p>
            <a:r>
              <a:rPr lang="en-US" altLang="en-US" dirty="0">
                <a:latin typeface="Times New Roman" charset="0"/>
                <a:ea typeface="MS PGothic" charset="-128"/>
              </a:rPr>
              <a:t>• Recognition of</a:t>
            </a:r>
          </a:p>
          <a:p>
            <a:r>
              <a:rPr lang="en-US" altLang="en-US" dirty="0">
                <a:latin typeface="Times New Roman" charset="0"/>
                <a:ea typeface="MS PGothic" charset="-128"/>
              </a:rPr>
              <a:t>• Behaviors that pose a risk to the EMT, patient, or others </a:t>
            </a:r>
          </a:p>
          <a:p>
            <a:r>
              <a:rPr lang="en-US" altLang="en-US" dirty="0">
                <a:latin typeface="Times New Roman" charset="0"/>
                <a:ea typeface="MS PGothic" charset="-128"/>
              </a:rPr>
              <a:t>• Basic principles of the mental health system </a:t>
            </a:r>
          </a:p>
          <a:p>
            <a:r>
              <a:rPr lang="en-US" altLang="en-US" dirty="0">
                <a:latin typeface="Times New Roman" charset="0"/>
                <a:ea typeface="MS PGothic" charset="-128"/>
              </a:rPr>
              <a:t>• Assessment and management of</a:t>
            </a:r>
          </a:p>
          <a:p>
            <a:r>
              <a:rPr lang="en-US" altLang="en-US" dirty="0">
                <a:latin typeface="Times New Roman" charset="0"/>
                <a:ea typeface="MS PGothic" charset="-128"/>
              </a:rPr>
              <a:t>• Acute psychosis </a:t>
            </a:r>
          </a:p>
          <a:p>
            <a:r>
              <a:rPr lang="en-US" altLang="en-US" dirty="0">
                <a:latin typeface="Times New Roman" charset="0"/>
                <a:ea typeface="MS PGothic" charset="-128"/>
              </a:rPr>
              <a:t>• Suicidal/risk </a:t>
            </a:r>
          </a:p>
          <a:p>
            <a:r>
              <a:rPr lang="en-US" altLang="en-US" dirty="0">
                <a:latin typeface="Times New Roman" charset="0"/>
                <a:ea typeface="MS PGothic" charset="-128"/>
              </a:rPr>
              <a:t>• Agitated delirium </a:t>
            </a:r>
          </a:p>
          <a:p>
            <a:endParaRPr lang="en-US" altLang="en-US" dirty="0">
              <a:latin typeface="Times New Roman" charset="0"/>
              <a:ea typeface="MS PGothic" charset="-128"/>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9C6FE4-F72F-CA4C-BA05-45E356C3210F}" type="slidenum">
              <a:rPr lang="en-US" altLang="en-US" sz="1200"/>
              <a:pPr eaLnBrk="1" hangingPunct="1"/>
              <a:t>3</a:t>
            </a:fld>
            <a:endParaRPr lang="en-US" altLang="en-US" sz="1200" dirty="0"/>
          </a:p>
        </p:txBody>
      </p:sp>
    </p:spTree>
    <p:extLst>
      <p:ext uri="{BB962C8B-B14F-4D97-AF65-F5344CB8AC3E}">
        <p14:creationId xmlns:p14="http://schemas.microsoft.com/office/powerpoint/2010/main" val="1381668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Patient Assessment</a:t>
            </a:r>
          </a:p>
          <a:p>
            <a:r>
              <a:rPr lang="en-US" altLang="en-US" dirty="0">
                <a:latin typeface="Times New Roman" charset="0"/>
                <a:ea typeface="MS PGothic" charset="-128"/>
              </a:rPr>
              <a:t>A.   Scene size-up</a:t>
            </a:r>
          </a:p>
          <a:p>
            <a:r>
              <a:rPr lang="en-US" altLang="en-US" dirty="0">
                <a:latin typeface="Times New Roman" charset="0"/>
                <a:ea typeface="MS PGothic" charset="-128"/>
              </a:rPr>
              <a:t>      1.    Scene safety</a:t>
            </a:r>
          </a:p>
          <a:p>
            <a:r>
              <a:rPr lang="en-US" altLang="en-US" dirty="0">
                <a:latin typeface="Times New Roman" charset="0"/>
                <a:ea typeface="MS PGothic" charset="-128"/>
              </a:rPr>
              <a:t>             a.    The first things to consider are the scene safety and the patient</a:t>
            </a:r>
            <a:r>
              <a:rPr lang="ja-JP" altLang="en-US" dirty="0">
                <a:latin typeface="Times New Roman" charset="0"/>
                <a:ea typeface="MS PGothic" charset="-128"/>
              </a:rPr>
              <a:t>’</a:t>
            </a:r>
            <a:r>
              <a:rPr lang="en-US" altLang="ja-JP" dirty="0">
                <a:latin typeface="Times New Roman" charset="0"/>
                <a:ea typeface="MS PGothic" charset="-128"/>
              </a:rPr>
              <a:t>s response to the environment.</a:t>
            </a:r>
          </a:p>
          <a:p>
            <a:r>
              <a:rPr lang="en-US" altLang="en-US" dirty="0">
                <a:latin typeface="Times New Roman" charset="0"/>
                <a:ea typeface="MS PGothic" charset="-128"/>
              </a:rPr>
              <a:t>                     i.    Is the situation potentially dangerous for you and your partner?</a:t>
            </a:r>
          </a:p>
          <a:p>
            <a:r>
              <a:rPr lang="en-US" altLang="en-US" dirty="0">
                <a:latin typeface="Times New Roman" charset="0"/>
                <a:ea typeface="MS PGothic" charset="-128"/>
              </a:rPr>
              <a:t>                     ii.   Do you need immediate law enforcement backup?</a:t>
            </a:r>
          </a:p>
          <a:p>
            <a:r>
              <a:rPr lang="en-US" altLang="en-US" dirty="0">
                <a:latin typeface="Times New Roman" charset="0"/>
                <a:ea typeface="MS PGothic" charset="-128"/>
              </a:rPr>
              <a:t>                     iii.  Should you stage until law enforcement personnel have secured the scene?</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C429AC-FAC0-DE4D-80AA-4B18680CD95A}"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123109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iv.    Does the patient</a:t>
            </a:r>
            <a:r>
              <a:rPr lang="ja-JP" altLang="en-US" dirty="0">
                <a:latin typeface="Times New Roman" charset="0"/>
                <a:ea typeface="MS PGothic" charset="-128"/>
              </a:rPr>
              <a:t>’</a:t>
            </a:r>
            <a:r>
              <a:rPr lang="en-US" altLang="ja-JP" dirty="0">
                <a:latin typeface="Times New Roman" charset="0"/>
                <a:ea typeface="MS PGothic" charset="-128"/>
              </a:rPr>
              <a:t>s behavior seem typical or normal for the circumstances?</a:t>
            </a:r>
          </a:p>
          <a:p>
            <a:r>
              <a:rPr lang="en-US" altLang="en-US" dirty="0">
                <a:latin typeface="Times New Roman" charset="0"/>
                <a:ea typeface="MS PGothic" charset="-128"/>
              </a:rPr>
              <a:t>        v.    Are there legal issues involved (crime scene, consent, refusal)?</a:t>
            </a:r>
          </a:p>
          <a:p>
            <a:r>
              <a:rPr lang="en-US" altLang="en-US" dirty="0">
                <a:latin typeface="Times New Roman" charset="0"/>
                <a:ea typeface="MS PGothic" charset="-128"/>
              </a:rPr>
              <a:t>b.    Take appropriate standard precautions and request any additional resources you may need (law enforcement, additional personnel) early. </a:t>
            </a:r>
          </a:p>
          <a:p>
            <a:endParaRPr lang="en-US"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EC527A2-9B6C-8B42-B852-A5413D8525F7}"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863912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Mechanism of injury/nature of illness</a:t>
            </a:r>
          </a:p>
          <a:p>
            <a:r>
              <a:rPr lang="en-US" altLang="en-US" dirty="0">
                <a:latin typeface="Times New Roman" charset="0"/>
                <a:ea typeface="MS PGothic" charset="-128"/>
              </a:rPr>
              <a:t>       a.    Note any medications or substances that may contribute to the complaint or that may be for treatment of a relevant medical condition.</a:t>
            </a:r>
          </a:p>
          <a:p>
            <a:endParaRPr lang="en-US"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776449-44C2-854B-B22C-0CE961DD30AE}"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429798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p>
          <a:p>
            <a:r>
              <a:rPr lang="en-US" altLang="en-US" dirty="0">
                <a:latin typeface="Times New Roman" charset="0"/>
                <a:ea typeface="MS PGothic" charset="-128"/>
              </a:rPr>
              <a:t>       1.    Form a general impression.</a:t>
            </a:r>
          </a:p>
          <a:p>
            <a:r>
              <a:rPr lang="en-US" altLang="en-US" dirty="0">
                <a:latin typeface="Times New Roman" charset="0"/>
                <a:ea typeface="MS PGothic" charset="-128"/>
              </a:rPr>
              <a:t>              a.    Begin your assessment from the doorway or from a distance.</a:t>
            </a:r>
          </a:p>
          <a:p>
            <a:r>
              <a:rPr lang="en-US" altLang="en-US" dirty="0">
                <a:latin typeface="Times New Roman" charset="0"/>
                <a:ea typeface="MS PGothic" charset="-128"/>
              </a:rPr>
              <a:t>              b.    Perform a rapid physical exam.</a:t>
            </a:r>
          </a:p>
          <a:p>
            <a:r>
              <a:rPr lang="en-US" altLang="en-US" dirty="0">
                <a:latin typeface="Times New Roman" charset="0"/>
                <a:ea typeface="MS PGothic" charset="-128"/>
              </a:rPr>
              <a:t>              c.    Observe the patient closely.</a:t>
            </a:r>
          </a:p>
          <a:p>
            <a:r>
              <a:rPr lang="en-US" altLang="en-US" dirty="0">
                <a:latin typeface="Times New Roman" charset="0"/>
                <a:ea typeface="MS PGothic" charset="-128"/>
              </a:rPr>
              <a:t>              d.    Use the AVPU scale to check for alertness.</a:t>
            </a:r>
          </a:p>
          <a:p>
            <a:r>
              <a:rPr lang="en-US" altLang="en-US" dirty="0">
                <a:latin typeface="Times New Roman" charset="0"/>
                <a:ea typeface="MS PGothic" charset="-128"/>
              </a:rPr>
              <a:t>              e.    Establish a rapport with the patient.</a:t>
            </a:r>
          </a:p>
          <a:p>
            <a:r>
              <a:rPr lang="en-US" altLang="en-US" dirty="0">
                <a:latin typeface="Times New Roman" charset="0"/>
                <a:ea typeface="MS PGothic" charset="-128"/>
              </a:rPr>
              <a:t>              f.     Most medical or trauma situations will include a behavioral component. </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13E321-9E74-4A48-911D-CAD2364D8149}" type="slidenum">
              <a:rPr lang="en-US" altLang="en-US" sz="1200"/>
              <a:pPr eaLnBrk="1" hangingPunct="1"/>
              <a:t>24</a:t>
            </a:fld>
            <a:endParaRPr lang="en-US" altLang="en-US" sz="1200" dirty="0"/>
          </a:p>
        </p:txBody>
      </p:sp>
    </p:spTree>
    <p:extLst>
      <p:ext uri="{BB962C8B-B14F-4D97-AF65-F5344CB8AC3E}">
        <p14:creationId xmlns:p14="http://schemas.microsoft.com/office/powerpoint/2010/main" val="279682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Airway and breathing</a:t>
            </a:r>
          </a:p>
          <a:p>
            <a:r>
              <a:rPr lang="en-US" altLang="en-US" dirty="0">
                <a:latin typeface="Times New Roman" charset="0"/>
                <a:ea typeface="MS PGothic" charset="-128"/>
              </a:rPr>
              <a:t>       a.    If your patient is in physical distress, assess the airway to make sure it is patent and adequate.</a:t>
            </a:r>
          </a:p>
          <a:p>
            <a:r>
              <a:rPr lang="en-US" altLang="en-US" dirty="0">
                <a:latin typeface="Times New Roman" charset="0"/>
                <a:ea typeface="MS PGothic" charset="-128"/>
              </a:rPr>
              <a:t>       b.    Evaluate the patient</a:t>
            </a:r>
            <a:r>
              <a:rPr lang="ja-JP" altLang="en-US" dirty="0">
                <a:latin typeface="Times New Roman" charset="0"/>
                <a:ea typeface="MS PGothic" charset="-128"/>
              </a:rPr>
              <a:t>’</a:t>
            </a:r>
            <a:r>
              <a:rPr lang="en-US" altLang="ja-JP" dirty="0">
                <a:latin typeface="Times New Roman" charset="0"/>
                <a:ea typeface="MS PGothic" charset="-128"/>
              </a:rPr>
              <a:t>s breathing and obtain the rate and effort. </a:t>
            </a:r>
          </a:p>
          <a:p>
            <a:r>
              <a:rPr lang="en-US" altLang="en-US" dirty="0">
                <a:latin typeface="Times New Roman" charset="0"/>
                <a:ea typeface="MS PGothic" charset="-128"/>
              </a:rPr>
              <a:t>       c.    Use pulse oximetry if available.</a:t>
            </a:r>
          </a:p>
          <a:p>
            <a:r>
              <a:rPr lang="en-US" altLang="en-US" dirty="0">
                <a:latin typeface="Times New Roman" charset="0"/>
                <a:ea typeface="MS PGothic" charset="-128"/>
              </a:rPr>
              <a:t>       d.    Provide the appropriate interventions based on your assessment findings.</a:t>
            </a:r>
          </a:p>
          <a:p>
            <a:endParaRPr lang="en-US"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65D1156-A630-6F42-80A6-E02E6FB7F1C5}"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922213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Circulation</a:t>
            </a:r>
          </a:p>
          <a:p>
            <a:r>
              <a:rPr lang="en-US" altLang="en-US" dirty="0">
                <a:latin typeface="Times New Roman" charset="0"/>
                <a:ea typeface="MS PGothic" charset="-128"/>
              </a:rPr>
              <a:t>       a.    Assess the pulse rate, quality, and rhythm.</a:t>
            </a:r>
          </a:p>
          <a:p>
            <a:r>
              <a:rPr lang="en-US" altLang="en-US" dirty="0">
                <a:latin typeface="Times New Roman" charset="0"/>
                <a:ea typeface="MS PGothic" charset="-128"/>
              </a:rPr>
              <a:t>       b.    Evaluate for the presence of shock and bleeding.</a:t>
            </a:r>
          </a:p>
          <a:p>
            <a:r>
              <a:rPr lang="en-US" altLang="en-US" dirty="0">
                <a:latin typeface="Times New Roman" charset="0"/>
                <a:ea typeface="MS PGothic" charset="-128"/>
              </a:rPr>
              <a:t>       c.    Assess the patient</a:t>
            </a:r>
            <a:r>
              <a:rPr lang="ja-JP" altLang="en-US" dirty="0">
                <a:latin typeface="Times New Roman" charset="0"/>
                <a:ea typeface="MS PGothic" charset="-128"/>
              </a:rPr>
              <a:t>’</a:t>
            </a:r>
            <a:r>
              <a:rPr lang="en-US" altLang="ja-JP" dirty="0">
                <a:latin typeface="Times New Roman" charset="0"/>
                <a:ea typeface="MS PGothic" charset="-128"/>
              </a:rPr>
              <a:t>s perfusion by evaluating skin color, temperature, and capillary refill.</a:t>
            </a:r>
          </a:p>
          <a:p>
            <a:endParaRPr lang="en-US"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BA2D87-7131-F345-8FC6-E0A621F94E86}" type="slidenum">
              <a:rPr lang="en-US" altLang="en-US" sz="1200"/>
              <a:pPr eaLnBrk="1" hangingPunct="1"/>
              <a:t>26</a:t>
            </a:fld>
            <a:endParaRPr lang="en-US" altLang="en-US" sz="1200" dirty="0"/>
          </a:p>
        </p:txBody>
      </p:sp>
    </p:spTree>
    <p:extLst>
      <p:ext uri="{BB962C8B-B14F-4D97-AF65-F5344CB8AC3E}">
        <p14:creationId xmlns:p14="http://schemas.microsoft.com/office/powerpoint/2010/main" val="2040834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Transport decision</a:t>
            </a:r>
          </a:p>
          <a:p>
            <a:r>
              <a:rPr lang="en-US" altLang="en-US" dirty="0">
                <a:latin typeface="Times New Roman" charset="0"/>
                <a:ea typeface="MS PGothic" charset="-128"/>
              </a:rPr>
              <a:t>       a.    Unless the patient is unstable from a medical problem or trauma, prepare to spend time with the patient.</a:t>
            </a:r>
          </a:p>
          <a:p>
            <a:r>
              <a:rPr lang="en-US" altLang="en-US" dirty="0">
                <a:latin typeface="Times New Roman" charset="0"/>
                <a:ea typeface="MS PGothic" charset="-128"/>
              </a:rPr>
              <a:t>		</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B579F2A-4E86-BF40-9913-13D832CF3C4B}" type="slidenum">
              <a:rPr lang="en-US" altLang="en-US" sz="1200"/>
              <a:pPr eaLnBrk="1" hangingPunct="1"/>
              <a:t>27</a:t>
            </a:fld>
            <a:endParaRPr lang="en-US" altLang="en-US" sz="1200" dirty="0"/>
          </a:p>
        </p:txBody>
      </p:sp>
    </p:spTree>
    <p:extLst>
      <p:ext uri="{BB962C8B-B14F-4D97-AF65-F5344CB8AC3E}">
        <p14:creationId xmlns:p14="http://schemas.microsoft.com/office/powerpoint/2010/main" val="698547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p>
          <a:p>
            <a:r>
              <a:rPr lang="en-US" altLang="en-US" dirty="0">
                <a:latin typeface="Times New Roman" charset="0"/>
                <a:ea typeface="MS PGothic" charset="-128"/>
              </a:rPr>
              <a:t>       1.    Investigate the chief complaint and then obtain a SAMPLE history.</a:t>
            </a:r>
          </a:p>
          <a:p>
            <a:r>
              <a:rPr lang="en-US" altLang="en-US" dirty="0">
                <a:latin typeface="Times New Roman" charset="0"/>
                <a:ea typeface="MS PGothic" charset="-128"/>
              </a:rPr>
              <a:t>              a.    Consider four major areas as possible contributors:</a:t>
            </a:r>
          </a:p>
          <a:p>
            <a:r>
              <a:rPr lang="en-US" altLang="en-US" dirty="0">
                <a:latin typeface="Times New Roman" charset="0"/>
                <a:ea typeface="MS PGothic" charset="-128"/>
              </a:rPr>
              <a:t>                     i.    Is the patient</a:t>
            </a:r>
            <a:r>
              <a:rPr lang="ja-JP" altLang="en-US" dirty="0">
                <a:latin typeface="Times New Roman" charset="0"/>
                <a:ea typeface="MS PGothic" charset="-128"/>
              </a:rPr>
              <a:t>’</a:t>
            </a:r>
            <a:r>
              <a:rPr lang="en-US" altLang="ja-JP" dirty="0">
                <a:latin typeface="Times New Roman" charset="0"/>
                <a:ea typeface="MS PGothic" charset="-128"/>
              </a:rPr>
              <a:t>s central nervous system functioning properly?</a:t>
            </a:r>
          </a:p>
          <a:p>
            <a:r>
              <a:rPr lang="en-US" altLang="en-US" dirty="0">
                <a:latin typeface="Times New Roman" charset="0"/>
                <a:ea typeface="MS PGothic" charset="-128"/>
              </a:rPr>
              <a:t>                     ii.   Are hallucinogens or other drugs or alcohol a factor?</a:t>
            </a:r>
          </a:p>
          <a:p>
            <a:r>
              <a:rPr lang="en-US" altLang="en-US" dirty="0">
                <a:latin typeface="Times New Roman" charset="0"/>
                <a:ea typeface="MS PGothic" charset="-128"/>
              </a:rPr>
              <a:t>                     iii.  Are significant life changes, symptoms, or illness (caused by mental rather than physical factors) involved?</a:t>
            </a:r>
          </a:p>
          <a:p>
            <a:r>
              <a:rPr lang="en-US" altLang="en-US" dirty="0">
                <a:latin typeface="Times New Roman" charset="0"/>
                <a:ea typeface="MS PGothic" charset="-128"/>
              </a:rPr>
              <a:t>                     iv.   Is there a history of behavioral health illness?</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EA3A1D-EA28-D544-8AF5-4D5D03CE9F20}"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96650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SAMPLE history</a:t>
            </a:r>
          </a:p>
          <a:p>
            <a:r>
              <a:rPr lang="en-US" altLang="en-US" dirty="0">
                <a:latin typeface="Times New Roman" charset="0"/>
                <a:ea typeface="MS PGothic" charset="-128"/>
              </a:rPr>
              <a:t>      a.    You may be able to elicit information that would be helpful to the hospital staff.</a:t>
            </a:r>
          </a:p>
          <a:p>
            <a:r>
              <a:rPr lang="en-US" altLang="en-US" dirty="0">
                <a:latin typeface="Times New Roman" charset="0"/>
                <a:ea typeface="MS PGothic" charset="-128"/>
              </a:rPr>
              <a:t>      b.    In geriatric patients, consider Alzheimer disease and dementia as possible causes of abnormal behavior.</a:t>
            </a:r>
          </a:p>
          <a:p>
            <a:r>
              <a:rPr lang="en-US" altLang="en-US" dirty="0">
                <a:latin typeface="Times New Roman" charset="0"/>
                <a:ea typeface="MS PGothic" charset="-128"/>
              </a:rPr>
              <a:t>             i.    Identify the patient</a:t>
            </a:r>
            <a:r>
              <a:rPr lang="ja-JP" altLang="en-US" dirty="0">
                <a:latin typeface="Times New Roman" charset="0"/>
                <a:ea typeface="MS PGothic" charset="-128"/>
              </a:rPr>
              <a:t>’</a:t>
            </a:r>
            <a:r>
              <a:rPr lang="en-US" altLang="ja-JP" dirty="0">
                <a:latin typeface="Times New Roman" charset="0"/>
                <a:ea typeface="MS PGothic" charset="-128"/>
              </a:rPr>
              <a:t>s baseline mental status</a:t>
            </a:r>
          </a:p>
          <a:p>
            <a:r>
              <a:rPr lang="en-US" altLang="en-US" dirty="0">
                <a:latin typeface="Times New Roman" charset="0"/>
                <a:ea typeface="MS PGothic" charset="-128"/>
              </a:rPr>
              <a:t>      c.    Use reflective listening to gain insight into the patient</a:t>
            </a:r>
            <a:r>
              <a:rPr lang="ja-JP" altLang="en-US" dirty="0">
                <a:latin typeface="Times New Roman" charset="0"/>
                <a:ea typeface="MS PGothic" charset="-128"/>
              </a:rPr>
              <a:t>’</a:t>
            </a:r>
            <a:r>
              <a:rPr lang="en-US" altLang="ja-JP" dirty="0">
                <a:latin typeface="Times New Roman" charset="0"/>
                <a:ea typeface="MS PGothic" charset="-128"/>
              </a:rPr>
              <a:t>s thinking.</a:t>
            </a: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77E2D0-C364-194B-A356-E4F7107D61A4}"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25082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questions to ask in evaluating a mental health disorder. </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E53D9F-D24A-7342-9CC8-44EA05E91C63}" type="slidenum">
              <a:rPr lang="en-US" altLang="en-US" sz="1200"/>
              <a:pPr eaLnBrk="1" hangingPunct="1"/>
              <a:t>30</a:t>
            </a:fld>
            <a:endParaRPr lang="en-US" altLang="en-US" sz="1200" dirty="0"/>
          </a:p>
        </p:txBody>
      </p:sp>
    </p:spTree>
    <p:extLst>
      <p:ext uri="{BB962C8B-B14F-4D97-AF65-F5344CB8AC3E}">
        <p14:creationId xmlns:p14="http://schemas.microsoft.com/office/powerpoint/2010/main" val="202946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EMTs often care for patients experiencing behavioral crisis emergencies.</a:t>
            </a:r>
          </a:p>
          <a:p>
            <a:r>
              <a:rPr lang="en-US" altLang="en-US" dirty="0">
                <a:latin typeface="Times New Roman" charset="0"/>
                <a:ea typeface="MS PGothic" charset="-128"/>
              </a:rPr>
              <a:t>       1.    The crisis may be the result of:</a:t>
            </a:r>
          </a:p>
          <a:p>
            <a:r>
              <a:rPr lang="en-US" altLang="en-US" dirty="0">
                <a:latin typeface="Times New Roman" charset="0"/>
                <a:ea typeface="MS PGothic" charset="-128"/>
              </a:rPr>
              <a:t>              a.    Acute medical situation</a:t>
            </a:r>
          </a:p>
          <a:p>
            <a:r>
              <a:rPr lang="en-US" altLang="en-US" dirty="0">
                <a:latin typeface="Times New Roman" charset="0"/>
                <a:ea typeface="MS PGothic" charset="-128"/>
              </a:rPr>
              <a:t>              b.    Mental illness</a:t>
            </a:r>
          </a:p>
          <a:p>
            <a:r>
              <a:rPr lang="en-US" altLang="en-US" dirty="0">
                <a:latin typeface="Times New Roman" charset="0"/>
                <a:ea typeface="MS PGothic" charset="-128"/>
              </a:rPr>
              <a:t>              c.    Mind-altering substances</a:t>
            </a:r>
          </a:p>
          <a:p>
            <a:r>
              <a:rPr lang="en-US" altLang="en-US" dirty="0">
                <a:latin typeface="Times New Roman" charset="0"/>
                <a:ea typeface="MS PGothic" charset="-128"/>
              </a:rPr>
              <a:t>              d.    Stress</a:t>
            </a:r>
          </a:p>
          <a:p>
            <a:r>
              <a:rPr lang="en-US" altLang="en-US" dirty="0">
                <a:latin typeface="Times New Roman" charset="0"/>
                <a:ea typeface="MS PGothic" charset="-128"/>
              </a:rPr>
              <a:t>              e.    Other causes</a:t>
            </a:r>
          </a:p>
          <a:p>
            <a:endParaRPr lang="en-US" altLang="en-US" dirty="0">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535963-3DE7-A847-9643-8FC173F7ADA5}" type="slidenum">
              <a:rPr lang="en-US" altLang="en-US" sz="1200"/>
              <a:pPr eaLnBrk="1" hangingPunct="1"/>
              <a:t>4</a:t>
            </a:fld>
            <a:endParaRPr lang="en-US" altLang="en-US" sz="1200" dirty="0"/>
          </a:p>
        </p:txBody>
      </p:sp>
    </p:spTree>
    <p:extLst>
      <p:ext uri="{BB962C8B-B14F-4D97-AF65-F5344CB8AC3E}">
        <p14:creationId xmlns:p14="http://schemas.microsoft.com/office/powerpoint/2010/main" val="961115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p>
          <a:p>
            <a:r>
              <a:rPr lang="en-US" altLang="en-US" dirty="0">
                <a:latin typeface="Times New Roman" charset="0"/>
                <a:ea typeface="MS PGothic" charset="-128"/>
              </a:rPr>
              <a:t>       1.    Physical examination</a:t>
            </a:r>
          </a:p>
          <a:p>
            <a:r>
              <a:rPr lang="en-US" altLang="en-US" dirty="0">
                <a:latin typeface="Times New Roman" charset="0"/>
                <a:ea typeface="MS PGothic" charset="-128"/>
              </a:rPr>
              <a:t>             a.    In an unconscious patient, begin with a physical exam to look for a reason for the unresponsiveness.</a:t>
            </a:r>
          </a:p>
          <a:p>
            <a:r>
              <a:rPr lang="en-US" altLang="en-US" dirty="0">
                <a:latin typeface="Times New Roman" charset="0"/>
                <a:ea typeface="MS PGothic" charset="-128"/>
              </a:rPr>
              <a:t>                    i.    Rule out trauma, especially to the head.</a:t>
            </a:r>
          </a:p>
          <a:p>
            <a:r>
              <a:rPr lang="en-US" altLang="en-US" dirty="0">
                <a:latin typeface="Times New Roman" charset="0"/>
                <a:ea typeface="MS PGothic" charset="-128"/>
              </a:rPr>
              <a:t>                    ii.   Consider whether prior events such as physical agitation, use of stimulants, alcohol withdrawal, or Taser exposure may be contributing to the patient</a:t>
            </a:r>
            <a:r>
              <a:rPr lang="ja-JP" altLang="en-US" dirty="0">
                <a:latin typeface="Times New Roman" charset="0"/>
                <a:ea typeface="MS PGothic" charset="-128"/>
              </a:rPr>
              <a:t>’</a:t>
            </a:r>
            <a:r>
              <a:rPr lang="en-US" altLang="ja-JP" dirty="0">
                <a:latin typeface="Times New Roman" charset="0"/>
                <a:ea typeface="MS PGothic" charset="-128"/>
              </a:rPr>
              <a:t>s condition.</a:t>
            </a:r>
          </a:p>
          <a:p>
            <a:r>
              <a:rPr lang="en-US" altLang="en-US" dirty="0">
                <a:latin typeface="Times New Roman" charset="0"/>
                <a:ea typeface="MS PGothic" charset="-128"/>
              </a:rPr>
              <a:t>                    iii.  Check for track marks indicating drug abuse and for signs of self-mutilation.</a:t>
            </a:r>
          </a:p>
          <a:p>
            <a:r>
              <a:rPr lang="en-US" altLang="en-US" dirty="0">
                <a:latin typeface="Times New Roman" charset="0"/>
                <a:ea typeface="MS PGothic" charset="-128"/>
              </a:rPr>
              <a:t>             b.    A conscious patient may not respond to your questions.</a:t>
            </a:r>
          </a:p>
          <a:p>
            <a:endParaRPr lang="en-US"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BCD864-A531-B74B-8DBE-5658FC9C3B3C}" type="slidenum">
              <a:rPr lang="en-US" altLang="en-US" sz="1200"/>
              <a:pPr eaLnBrk="1" hangingPunct="1"/>
              <a:t>31</a:t>
            </a:fld>
            <a:endParaRPr lang="en-US" altLang="en-US" sz="1200" dirty="0"/>
          </a:p>
        </p:txBody>
      </p:sp>
    </p:spTree>
    <p:extLst>
      <p:ext uri="{BB962C8B-B14F-4D97-AF65-F5344CB8AC3E}">
        <p14:creationId xmlns:p14="http://schemas.microsoft.com/office/powerpoint/2010/main" val="678413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You can tell a lot about a patient</a:t>
            </a:r>
            <a:r>
              <a:rPr lang="ja-JP" altLang="en-US" dirty="0">
                <a:latin typeface="Times New Roman" charset="0"/>
                <a:ea typeface="MS PGothic" charset="-128"/>
              </a:rPr>
              <a:t>’</a:t>
            </a:r>
            <a:r>
              <a:rPr lang="en-US" altLang="ja-JP" dirty="0">
                <a:latin typeface="Times New Roman" charset="0"/>
                <a:ea typeface="MS PGothic" charset="-128"/>
              </a:rPr>
              <a:t>s emotional state from:</a:t>
            </a:r>
          </a:p>
          <a:p>
            <a:r>
              <a:rPr lang="en-US" altLang="en-US" dirty="0">
                <a:latin typeface="Times New Roman" charset="0"/>
                <a:ea typeface="MS PGothic" charset="-128"/>
              </a:rPr>
              <a:t>       i.    Facial expressions</a:t>
            </a:r>
          </a:p>
          <a:p>
            <a:r>
              <a:rPr lang="en-US" altLang="en-US" dirty="0">
                <a:latin typeface="Times New Roman" charset="0"/>
                <a:ea typeface="MS PGothic" charset="-128"/>
              </a:rPr>
              <a:t>       ii.   Pulse rate</a:t>
            </a:r>
          </a:p>
          <a:p>
            <a:r>
              <a:rPr lang="en-US" altLang="en-US" dirty="0">
                <a:latin typeface="Times New Roman" charset="0"/>
                <a:ea typeface="MS PGothic" charset="-128"/>
              </a:rPr>
              <a:t>       iii.  Respirations</a:t>
            </a:r>
          </a:p>
          <a:p>
            <a:r>
              <a:rPr lang="en-US" altLang="en-US" dirty="0">
                <a:latin typeface="Times New Roman" charset="0"/>
                <a:ea typeface="MS PGothic" charset="-128"/>
              </a:rPr>
              <a:t>d.    Tears, sweating, and blushing may also be significant indicators of state of mind.</a:t>
            </a:r>
          </a:p>
          <a:p>
            <a:r>
              <a:rPr lang="en-US" altLang="en-US" dirty="0">
                <a:latin typeface="Times New Roman" charset="0"/>
                <a:ea typeface="MS PGothic" charset="-128"/>
              </a:rPr>
              <a:t>e.    Look in the patient</a:t>
            </a:r>
            <a:r>
              <a:rPr lang="ja-JP" altLang="en-US" dirty="0">
                <a:latin typeface="Times New Roman" charset="0"/>
                <a:ea typeface="MS PGothic" charset="-128"/>
              </a:rPr>
              <a:t>’</a:t>
            </a:r>
            <a:r>
              <a:rPr lang="en-US" altLang="ja-JP" dirty="0">
                <a:latin typeface="Times New Roman" charset="0"/>
                <a:ea typeface="MS PGothic" charset="-128"/>
              </a:rPr>
              <a:t>s eyes: A blank gaze or rapidly moving eyes may mean the patient is experiencing central nervous system dysfunction.</a:t>
            </a:r>
          </a:p>
          <a:p>
            <a:endParaRPr lang="en-US"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19BD5D-5C59-8E43-A322-1A9F87D33798}"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098743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Transport decision</a:t>
            </a:r>
          </a:p>
          <a:p>
            <a:r>
              <a:rPr lang="en-US" altLang="en-US" dirty="0">
                <a:latin typeface="Times New Roman" charset="0"/>
                <a:ea typeface="MS PGothic" charset="-128"/>
              </a:rPr>
              <a:t>       a.    When available, have law enforcement personnel or firefighters accompany you in the back of the ambulance during transport.</a:t>
            </a:r>
          </a:p>
          <a:p>
            <a:r>
              <a:rPr lang="en-US" altLang="en-US" dirty="0">
                <a:latin typeface="Times New Roman" charset="0"/>
                <a:ea typeface="MS PGothic" charset="-128"/>
              </a:rPr>
              <a:t>       b.    There may be a specific facility to which the patients with </a:t>
            </a:r>
            <a:r>
              <a:rPr lang="en-US" sz="1200" b="0" i="0" kern="1200" dirty="0">
                <a:solidFill>
                  <a:schemeClr val="tx1"/>
                </a:solidFill>
                <a:effectLst/>
                <a:latin typeface="Arial" panose="020B0604020202020204" pitchFamily="34" charset="0"/>
                <a:ea typeface="+mn-ea"/>
                <a:cs typeface="+mn-cs"/>
              </a:rPr>
              <a:t>behavioral health </a:t>
            </a:r>
            <a:r>
              <a:rPr lang="en-US" altLang="en-US" dirty="0">
                <a:latin typeface="Times New Roman" charset="0"/>
                <a:ea typeface="MS PGothic" charset="-128"/>
              </a:rPr>
              <a:t>emergencies are transported.</a:t>
            </a:r>
          </a:p>
          <a:p>
            <a:r>
              <a:rPr lang="en-US" altLang="en-US" dirty="0">
                <a:latin typeface="Times New Roman" charset="0"/>
                <a:ea typeface="MS PGothic" charset="-128"/>
              </a:rPr>
              <a:t>       c.    Transport by ground rather than by air.</a:t>
            </a:r>
          </a:p>
          <a:p>
            <a:r>
              <a:rPr lang="en-US" altLang="en-US" dirty="0">
                <a:latin typeface="Times New Roman" charset="0"/>
                <a:ea typeface="MS PGothic" charset="-128"/>
              </a:rPr>
              <a:t>       d.    Try to make the patient comfortable.  </a:t>
            </a:r>
            <a:endParaRPr lang="en-US" altLang="ja-JP" dirty="0">
              <a:latin typeface="Times New Roman" charset="0"/>
              <a:ea typeface="MS PGothic" charset="-128"/>
            </a:endParaRPr>
          </a:p>
          <a:p>
            <a:endParaRPr lang="en-US"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DFD2B6-BA5B-F846-9EEF-26FB875F53F6}" type="slidenum">
              <a:rPr lang="en-US" altLang="en-US" sz="1200"/>
              <a:pPr eaLnBrk="1" hangingPunct="1"/>
              <a:t>33</a:t>
            </a:fld>
            <a:endParaRPr lang="en-US" altLang="en-US" sz="1200" dirty="0"/>
          </a:p>
        </p:txBody>
      </p:sp>
    </p:spTree>
    <p:extLst>
      <p:ext uri="{BB962C8B-B14F-4D97-AF65-F5344CB8AC3E}">
        <p14:creationId xmlns:p14="http://schemas.microsoft.com/office/powerpoint/2010/main" val="371233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p>
          <a:p>
            <a:r>
              <a:rPr lang="en-US" altLang="en-US" dirty="0">
                <a:latin typeface="Times New Roman" charset="0"/>
                <a:ea typeface="MS PGothic" charset="-128"/>
              </a:rPr>
              <a:t>       1.    Never let your guard down.</a:t>
            </a:r>
          </a:p>
          <a:p>
            <a:r>
              <a:rPr lang="en-US" altLang="en-US" dirty="0">
                <a:latin typeface="Times New Roman" charset="0"/>
                <a:ea typeface="MS PGothic" charset="-128"/>
              </a:rPr>
              <a:t>       2.    If restraints are necessary, reassess and document the patient</a:t>
            </a:r>
            <a:r>
              <a:rPr lang="ja-JP" altLang="en-US" dirty="0">
                <a:latin typeface="Times New Roman" charset="0"/>
                <a:ea typeface="MS PGothic" charset="-128"/>
              </a:rPr>
              <a:t>’</a:t>
            </a:r>
            <a:r>
              <a:rPr lang="en-US" altLang="ja-JP" dirty="0">
                <a:latin typeface="Times New Roman" charset="0"/>
                <a:ea typeface="MS PGothic" charset="-128"/>
              </a:rPr>
              <a:t>s respirations, as well as pulse, motor, and sensory function in all restrained extremities, every 5 minutes.</a:t>
            </a:r>
          </a:p>
          <a:p>
            <a:endParaRPr lang="en-US"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AE229F5-E67C-374C-9DC3-A5CE3B3E3FD6}" type="slidenum">
              <a:rPr lang="en-US" altLang="en-US" sz="1200"/>
              <a:pPr eaLnBrk="1" hangingPunct="1"/>
              <a:t>34</a:t>
            </a:fld>
            <a:endParaRPr lang="en-US" altLang="en-US" sz="1200" dirty="0"/>
          </a:p>
        </p:txBody>
      </p:sp>
    </p:spTree>
    <p:extLst>
      <p:ext uri="{BB962C8B-B14F-4D97-AF65-F5344CB8AC3E}">
        <p14:creationId xmlns:p14="http://schemas.microsoft.com/office/powerpoint/2010/main" val="876549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3"/>
            </a:pPr>
            <a:r>
              <a:rPr lang="en-US" altLang="en-US" dirty="0">
                <a:latin typeface="Times New Roman" charset="0"/>
                <a:ea typeface="MS PGothic" charset="-128"/>
              </a:rPr>
              <a:t>Interventions</a:t>
            </a:r>
          </a:p>
          <a:p>
            <a:pPr marL="0" indent="0">
              <a:buNone/>
            </a:pPr>
            <a:r>
              <a:rPr lang="en-US" altLang="en-US" dirty="0">
                <a:latin typeface="Times New Roman" charset="0"/>
                <a:ea typeface="MS PGothic" charset="-128"/>
              </a:rPr>
              <a:t>      a.    Defuse and control the situation.</a:t>
            </a:r>
          </a:p>
          <a:p>
            <a:pPr marL="0" indent="0">
              <a:buNone/>
            </a:pPr>
            <a:r>
              <a:rPr lang="en-US" altLang="en-US" dirty="0">
                <a:latin typeface="Times New Roman" charset="0"/>
                <a:ea typeface="MS PGothic" charset="-128"/>
              </a:rPr>
              <a:t>      b.    The best treatment may be to be a good listener.</a:t>
            </a:r>
          </a:p>
          <a:p>
            <a:r>
              <a:rPr lang="en-US" altLang="en-US" dirty="0">
                <a:latin typeface="Times New Roman" charset="0"/>
                <a:ea typeface="MS PGothic" charset="-128"/>
              </a:rPr>
              <a:t>      c.    Intervene only as much as it takes to accomplish tasks.</a:t>
            </a:r>
          </a:p>
          <a:p>
            <a:r>
              <a:rPr lang="en-US" altLang="en-US" dirty="0">
                <a:latin typeface="Times New Roman" charset="0"/>
                <a:ea typeface="MS PGothic" charset="-128"/>
              </a:rPr>
              <a:t>      d.    If you encounter a situation where you think a pharmacologic restraint might be necessary, request ALS as early as possible.</a:t>
            </a:r>
          </a:p>
          <a:p>
            <a:endParaRPr lang="en-US"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9DC8B1C-AE80-7A40-A027-476BB7D350D5}" type="slidenum">
              <a:rPr lang="en-US" altLang="en-US" sz="1200"/>
              <a:pPr eaLnBrk="1" hangingPunct="1"/>
              <a:t>35</a:t>
            </a:fld>
            <a:endParaRPr lang="en-US" altLang="en-US" sz="1200" dirty="0"/>
          </a:p>
        </p:txBody>
      </p:sp>
    </p:spTree>
    <p:extLst>
      <p:ext uri="{BB962C8B-B14F-4D97-AF65-F5344CB8AC3E}">
        <p14:creationId xmlns:p14="http://schemas.microsoft.com/office/powerpoint/2010/main" val="423375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4"/>
            </a:pPr>
            <a:r>
              <a:rPr lang="en-US" altLang="en-US" dirty="0">
                <a:latin typeface="Times New Roman" charset="0"/>
                <a:ea typeface="MS PGothic" charset="-128"/>
              </a:rPr>
              <a:t>Communication and documentation</a:t>
            </a:r>
          </a:p>
          <a:p>
            <a:pPr marL="0" indent="0">
              <a:buNone/>
            </a:pPr>
            <a:r>
              <a:rPr lang="en-US" altLang="en-US" dirty="0">
                <a:latin typeface="Times New Roman" charset="0"/>
                <a:ea typeface="MS PGothic" charset="-128"/>
              </a:rPr>
              <a:t>       a.    Give the receiving hospital advance warning when a patient experiencing a </a:t>
            </a:r>
            <a:r>
              <a:rPr lang="en-US" sz="1200" b="0" i="0" kern="1200" dirty="0">
                <a:solidFill>
                  <a:schemeClr val="tx1"/>
                </a:solidFill>
                <a:effectLst/>
                <a:latin typeface="Arial" panose="020B0604020202020204" pitchFamily="34" charset="0"/>
                <a:ea typeface="+mn-ea"/>
                <a:cs typeface="+mn-cs"/>
              </a:rPr>
              <a:t>behavioral health </a:t>
            </a:r>
            <a:r>
              <a:rPr lang="en-US" altLang="en-US" dirty="0">
                <a:latin typeface="Times New Roman" charset="0"/>
                <a:ea typeface="MS PGothic" charset="-128"/>
              </a:rPr>
              <a:t>emergency is arriving.</a:t>
            </a:r>
          </a:p>
          <a:p>
            <a:r>
              <a:rPr lang="en-US" altLang="en-US" dirty="0">
                <a:latin typeface="Times New Roman" charset="0"/>
                <a:ea typeface="MS PGothic" charset="-128"/>
              </a:rPr>
              <a:t>               i.    Report whether restraints will be required when the patient arrives at the hospital.</a:t>
            </a:r>
          </a:p>
          <a:p>
            <a:r>
              <a:rPr lang="en-US" altLang="en-US" dirty="0">
                <a:latin typeface="Times New Roman" charset="0"/>
                <a:ea typeface="MS PGothic" charset="-128"/>
              </a:rPr>
              <a:t>       b.    Document thoroughly and carefully.</a:t>
            </a:r>
          </a:p>
          <a:p>
            <a:r>
              <a:rPr lang="en-US" altLang="en-US" dirty="0">
                <a:latin typeface="Times New Roman" charset="0"/>
                <a:ea typeface="MS PGothic" charset="-128"/>
              </a:rPr>
              <a:t>               i.   If restraints are used, say which types and why they were used.</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45F145-96AA-4C44-A3DF-0E01CCD43D24}"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065025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fr-FR" altLang="en-US" dirty="0">
                <a:latin typeface="Times New Roman" charset="0"/>
                <a:ea typeface="MS PGothic" charset="-128"/>
              </a:rPr>
              <a:t>VIII. Acute Psychosis</a:t>
            </a:r>
            <a:endParaRPr lang="en-US" altLang="en-US" dirty="0">
              <a:latin typeface="Times New Roman" charset="0"/>
              <a:ea typeface="MS PGothic" charset="-128"/>
            </a:endParaRPr>
          </a:p>
          <a:p>
            <a:r>
              <a:rPr lang="en-US" altLang="en-US" dirty="0">
                <a:latin typeface="Times New Roman" charset="0"/>
                <a:ea typeface="MS PGothic" charset="-128"/>
              </a:rPr>
              <a:t>A.    Psychosis is a state of delusion in which the person is out of touch with reality.</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Affected people live in their own reality of ideas and feelings.</a:t>
            </a:r>
          </a:p>
          <a:p>
            <a:r>
              <a:rPr lang="en-US" altLang="en-US" dirty="0">
                <a:latin typeface="Times New Roman" charset="0"/>
                <a:ea typeface="MS PGothic" charset="-128"/>
              </a:rPr>
              <a:t>       2.   Causes of psychotic episodes:</a:t>
            </a:r>
          </a:p>
          <a:p>
            <a:r>
              <a:rPr lang="en-US" altLang="en-US" dirty="0">
                <a:latin typeface="Times New Roman" charset="0"/>
                <a:ea typeface="MS PGothic" charset="-128"/>
              </a:rPr>
              <a:t>             a.    Mind-altering substances</a:t>
            </a:r>
          </a:p>
          <a:p>
            <a:r>
              <a:rPr lang="en-US" altLang="en-US" dirty="0">
                <a:latin typeface="Times New Roman" charset="0"/>
                <a:ea typeface="MS PGothic" charset="-128"/>
              </a:rPr>
              <a:t>             b.    Intense stress</a:t>
            </a:r>
          </a:p>
          <a:p>
            <a:r>
              <a:rPr lang="en-US" altLang="en-US" dirty="0">
                <a:latin typeface="Times New Roman" charset="0"/>
                <a:ea typeface="MS PGothic" charset="-128"/>
              </a:rPr>
              <a:t>             c.    Delusional disorders</a:t>
            </a:r>
          </a:p>
          <a:p>
            <a:r>
              <a:rPr lang="en-US" altLang="en-US" dirty="0">
                <a:latin typeface="Times New Roman" charset="0"/>
                <a:ea typeface="MS PGothic" charset="-128"/>
              </a:rPr>
              <a:t>             d.    Schizophrenia</a:t>
            </a:r>
          </a:p>
          <a:p>
            <a:r>
              <a:rPr lang="en-US" altLang="en-US" dirty="0">
                <a:latin typeface="Times New Roman" charset="0"/>
                <a:ea typeface="MS PGothic" charset="-128"/>
              </a:rPr>
              <a:t>	</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6EEB741-05B4-3849-9582-4B80372D5504}" type="slidenum">
              <a:rPr lang="en-US" altLang="en-US" sz="1200"/>
              <a:pPr eaLnBrk="1" hangingPunct="1"/>
              <a:t>37</a:t>
            </a:fld>
            <a:endParaRPr lang="en-US" altLang="en-US" sz="1200" dirty="0"/>
          </a:p>
        </p:txBody>
      </p:sp>
    </p:spTree>
    <p:extLst>
      <p:ext uri="{BB962C8B-B14F-4D97-AF65-F5344CB8AC3E}">
        <p14:creationId xmlns:p14="http://schemas.microsoft.com/office/powerpoint/2010/main" val="606053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Schizophrenia</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Schizophrenia is a complex disorder that is not easily defined or easily treated.</a:t>
            </a:r>
          </a:p>
          <a:p>
            <a:r>
              <a:rPr lang="en-US" altLang="en-US" dirty="0">
                <a:latin typeface="Times New Roman" charset="0"/>
                <a:ea typeface="MS PGothic" charset="-128"/>
              </a:rPr>
              <a:t>       2.    The typical onset occurs during early adulthood, with symptoms becoming more prominent over time.</a:t>
            </a:r>
          </a:p>
          <a:p>
            <a:r>
              <a:rPr lang="en-US" altLang="en-US" dirty="0">
                <a:latin typeface="Times New Roman" charset="0"/>
                <a:ea typeface="MS PGothic" charset="-128"/>
              </a:rPr>
              <a:t>       3.    Influences thought to contribute to the disorder:</a:t>
            </a:r>
          </a:p>
          <a:p>
            <a:r>
              <a:rPr lang="en-US" altLang="en-US" dirty="0">
                <a:latin typeface="Times New Roman" charset="0"/>
                <a:ea typeface="MS PGothic" charset="-128"/>
              </a:rPr>
              <a:t>              a.    Brain damage</a:t>
            </a:r>
          </a:p>
          <a:p>
            <a:r>
              <a:rPr lang="en-US" altLang="en-US" dirty="0">
                <a:latin typeface="Times New Roman" charset="0"/>
                <a:ea typeface="MS PGothic" charset="-128"/>
              </a:rPr>
              <a:t>              b.    Genetics</a:t>
            </a:r>
          </a:p>
          <a:p>
            <a:r>
              <a:rPr lang="en-US" altLang="en-US" dirty="0">
                <a:latin typeface="Times New Roman" charset="0"/>
                <a:ea typeface="MS PGothic" charset="-128"/>
              </a:rPr>
              <a:t>              c.    Psychologic and social influences</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BDB3D5-10D7-9E4A-B018-97D7CF9B56D1}" type="slidenum">
              <a:rPr lang="en-US" altLang="en-US" sz="1200"/>
              <a:pPr eaLnBrk="1" hangingPunct="1"/>
              <a:t>38</a:t>
            </a:fld>
            <a:endParaRPr lang="en-US" altLang="en-US" sz="1200" dirty="0"/>
          </a:p>
        </p:txBody>
      </p:sp>
    </p:spTree>
    <p:extLst>
      <p:ext uri="{BB962C8B-B14F-4D97-AF65-F5344CB8AC3E}">
        <p14:creationId xmlns:p14="http://schemas.microsoft.com/office/powerpoint/2010/main" val="417866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Symptoms:</a:t>
            </a:r>
          </a:p>
          <a:p>
            <a:r>
              <a:rPr lang="en-US" altLang="en-US" dirty="0">
                <a:latin typeface="Times New Roman" charset="0"/>
                <a:ea typeface="MS PGothic" charset="-128"/>
              </a:rPr>
              <a:t>       a.    Delusions</a:t>
            </a:r>
          </a:p>
          <a:p>
            <a:r>
              <a:rPr lang="en-US" altLang="en-US" dirty="0">
                <a:latin typeface="Times New Roman" charset="0"/>
                <a:ea typeface="MS PGothic" charset="-128"/>
              </a:rPr>
              <a:t>       b.    Hallucinations</a:t>
            </a:r>
          </a:p>
          <a:p>
            <a:r>
              <a:rPr lang="en-US" altLang="en-US" dirty="0">
                <a:latin typeface="Times New Roman" charset="0"/>
                <a:ea typeface="MS PGothic" charset="-128"/>
              </a:rPr>
              <a:t>       c.    A lack of interest in pleasure</a:t>
            </a:r>
          </a:p>
          <a:p>
            <a:r>
              <a:rPr lang="en-US" altLang="en-US" dirty="0">
                <a:latin typeface="Times New Roman" charset="0"/>
                <a:ea typeface="MS PGothic" charset="-128"/>
              </a:rPr>
              <a:t>       d.   Erratic speech</a:t>
            </a: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C81FAB-3C2B-894A-91DF-79BC414C4437}" type="slidenum">
              <a:rPr lang="en-US" altLang="en-US" sz="1200"/>
              <a:pPr eaLnBrk="1" hangingPunct="1"/>
              <a:t>39</a:t>
            </a:fld>
            <a:endParaRPr lang="en-US" altLang="en-US" sz="1200" dirty="0"/>
          </a:p>
        </p:txBody>
      </p:sp>
    </p:spTree>
    <p:extLst>
      <p:ext uri="{BB962C8B-B14F-4D97-AF65-F5344CB8AC3E}">
        <p14:creationId xmlns:p14="http://schemas.microsoft.com/office/powerpoint/2010/main" val="817344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Guidelines for dealing with a psychotic patient:</a:t>
            </a:r>
          </a:p>
          <a:p>
            <a:r>
              <a:rPr lang="en-US" altLang="en-US" dirty="0">
                <a:latin typeface="Times New Roman" charset="0"/>
                <a:ea typeface="MS PGothic" charset="-128"/>
              </a:rPr>
              <a:t>       a.    Determine if the situation is dangerous.</a:t>
            </a:r>
          </a:p>
          <a:p>
            <a:r>
              <a:rPr lang="en-US" altLang="en-US" dirty="0">
                <a:latin typeface="Times New Roman" charset="0"/>
                <a:ea typeface="MS PGothic" charset="-128"/>
              </a:rPr>
              <a:t>       b.    Clearly identify yourself.</a:t>
            </a:r>
          </a:p>
          <a:p>
            <a:r>
              <a:rPr lang="en-US" altLang="en-US" dirty="0">
                <a:latin typeface="Times New Roman" charset="0"/>
                <a:ea typeface="MS PGothic" charset="-128"/>
              </a:rPr>
              <a:t>       c.    Be calm, direct, and straightforward.</a:t>
            </a:r>
          </a:p>
          <a:p>
            <a:r>
              <a:rPr lang="en-US" altLang="en-US" dirty="0">
                <a:latin typeface="Times New Roman" charset="0"/>
                <a:ea typeface="MS PGothic" charset="-128"/>
              </a:rPr>
              <a:t>       d.    Maintain an emotional distance.</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19FD18-7836-B046-ABEF-19EC274DFB0D}" type="slidenum">
              <a:rPr lang="en-US" altLang="en-US" sz="1200"/>
              <a:pPr eaLnBrk="1" hangingPunct="1"/>
              <a:t>40</a:t>
            </a:fld>
            <a:endParaRPr lang="en-US" altLang="en-US" sz="1200" dirty="0"/>
          </a:p>
        </p:txBody>
      </p:sp>
    </p:spTree>
    <p:extLst>
      <p:ext uri="{BB962C8B-B14F-4D97-AF65-F5344CB8AC3E}">
        <p14:creationId xmlns:p14="http://schemas.microsoft.com/office/powerpoint/2010/main" val="18113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Myth and Reality</a:t>
            </a:r>
          </a:p>
          <a:p>
            <a:r>
              <a:rPr lang="en-US" altLang="en-US" dirty="0">
                <a:latin typeface="Times New Roman" charset="0"/>
                <a:ea typeface="MS PGothic" charset="-128"/>
              </a:rPr>
              <a:t>A.    At some point, most people experience an emotional crisis.</a:t>
            </a:r>
          </a:p>
          <a:p>
            <a:r>
              <a:rPr lang="en-US" altLang="en-US" dirty="0">
                <a:latin typeface="Times New Roman" charset="0"/>
                <a:ea typeface="MS PGothic" charset="-128"/>
              </a:rPr>
              <a:t>       1.    This does not mean that everyone develops mental illness.</a:t>
            </a:r>
          </a:p>
          <a:p>
            <a:r>
              <a:rPr lang="en-US" altLang="en-US" dirty="0">
                <a:latin typeface="Times New Roman" charset="0"/>
                <a:ea typeface="MS PGothic" charset="-128"/>
              </a:rPr>
              <a:t>       2.    Otherwise healthy people may sustain acute or temporary mental health disorders.</a:t>
            </a:r>
          </a:p>
          <a:p>
            <a:r>
              <a:rPr lang="en-US" altLang="en-US" dirty="0">
                <a:latin typeface="Times New Roman" charset="0"/>
                <a:ea typeface="MS PGothic" charset="-128"/>
              </a:rPr>
              <a:t>       3.    Do not jump to the conclusion that a patient is mentally ill.</a:t>
            </a:r>
          </a:p>
          <a:p>
            <a:endParaRPr lang="en-US" altLang="en-US" dirty="0">
              <a:latin typeface="Times New Roman" charset="0"/>
              <a:ea typeface="MS PGothic"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EE48C8-A968-AB4C-9E10-4D5EC0EA1954}" type="slidenum">
              <a:rPr lang="en-US" altLang="en-US" sz="1200"/>
              <a:pPr eaLnBrk="1" hangingPunct="1"/>
              <a:t>5</a:t>
            </a:fld>
            <a:endParaRPr lang="en-US" altLang="en-US" sz="1200" dirty="0"/>
          </a:p>
        </p:txBody>
      </p:sp>
    </p:spTree>
    <p:extLst>
      <p:ext uri="{BB962C8B-B14F-4D97-AF65-F5344CB8AC3E}">
        <p14:creationId xmlns:p14="http://schemas.microsoft.com/office/powerpoint/2010/main" val="94568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Do not argue.</a:t>
            </a:r>
          </a:p>
          <a:p>
            <a:r>
              <a:rPr lang="en-US" altLang="en-US" dirty="0">
                <a:latin typeface="Times New Roman" charset="0"/>
                <a:ea typeface="MS PGothic" charset="-128"/>
              </a:rPr>
              <a:t>f.     Explain what you would like to do.</a:t>
            </a:r>
          </a:p>
          <a:p>
            <a:r>
              <a:rPr lang="en-US" altLang="en-US" dirty="0">
                <a:latin typeface="Times New Roman" charset="0"/>
                <a:ea typeface="MS PGothic" charset="-128"/>
              </a:rPr>
              <a:t>g.    Involve people whom the patient trusts, such as family or friends, to gain the patient</a:t>
            </a:r>
            <a:r>
              <a:rPr lang="ja-JP" altLang="en-US" dirty="0">
                <a:latin typeface="Times New Roman" charset="0"/>
                <a:ea typeface="MS PGothic" charset="-128"/>
              </a:rPr>
              <a:t>’</a:t>
            </a:r>
            <a:r>
              <a:rPr lang="en-US" altLang="ja-JP" dirty="0">
                <a:latin typeface="Times New Roman" charset="0"/>
                <a:ea typeface="MS PGothic" charset="-128"/>
              </a:rPr>
              <a:t>s cooperation.</a:t>
            </a:r>
            <a:endParaRPr lang="en-US"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7BCC884-FF1D-1A45-88EC-4FC2871F105F}" type="slidenum">
              <a:rPr lang="en-US" altLang="en-US" sz="1200"/>
              <a:pPr eaLnBrk="1" hangingPunct="1"/>
              <a:t>41</a:t>
            </a:fld>
            <a:endParaRPr lang="en-US" altLang="en-US" sz="1200" dirty="0"/>
          </a:p>
        </p:txBody>
      </p:sp>
    </p:spTree>
    <p:extLst>
      <p:ext uri="{BB962C8B-B14F-4D97-AF65-F5344CB8AC3E}">
        <p14:creationId xmlns:p14="http://schemas.microsoft.com/office/powerpoint/2010/main" val="686985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IX. Excited Delirium</a:t>
            </a:r>
          </a:p>
          <a:p>
            <a:r>
              <a:rPr lang="en-US" altLang="en-US" dirty="0">
                <a:latin typeface="Times New Roman" charset="0"/>
                <a:ea typeface="MS PGothic" charset="-128"/>
              </a:rPr>
              <a:t>A.   Also known as agitated delirium or exhaustive mania </a:t>
            </a:r>
          </a:p>
          <a:p>
            <a:r>
              <a:rPr lang="en-US" altLang="en-US" dirty="0">
                <a:latin typeface="Times New Roman" charset="0"/>
                <a:ea typeface="MS PGothic" charset="-128"/>
              </a:rPr>
              <a:t>      1.    Delirium: a condition of impairment in cognitive function that can present with disorientation, hallucinations, or delusions.</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2.    Agitation is a behavior characterized by restless and irregular physical activity.</a:t>
            </a:r>
          </a:p>
          <a:p>
            <a:r>
              <a:rPr lang="en-US" altLang="en-US" dirty="0">
                <a:latin typeface="Times New Roman" charset="0"/>
                <a:ea typeface="MS PGothic" charset="-128"/>
              </a:rPr>
              <a:t>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AB42AE3-990C-DE4D-A684-B18C3E0E75BB}"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2904054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Symptoms:</a:t>
            </a:r>
          </a:p>
          <a:p>
            <a:r>
              <a:rPr lang="en-US" altLang="en-US" dirty="0">
                <a:latin typeface="Times New Roman" charset="0"/>
                <a:ea typeface="MS PGothic" charset="-128"/>
              </a:rPr>
              <a:t>       a.    Hyperactive irrational behavior</a:t>
            </a:r>
          </a:p>
          <a:p>
            <a:r>
              <a:rPr lang="en-US" altLang="en-US" dirty="0">
                <a:latin typeface="Times New Roman" charset="0"/>
                <a:ea typeface="MS PGothic" charset="-128"/>
              </a:rPr>
              <a:t>       b.    Vivid hallucinations</a:t>
            </a:r>
          </a:p>
          <a:p>
            <a:r>
              <a:rPr lang="en-US" altLang="en-US" dirty="0">
                <a:latin typeface="Times New Roman" charset="0"/>
                <a:ea typeface="MS PGothic" charset="-128"/>
              </a:rPr>
              <a:t>       c.    Hypertension</a:t>
            </a:r>
          </a:p>
          <a:p>
            <a:r>
              <a:rPr lang="en-US" altLang="en-US" dirty="0">
                <a:latin typeface="Times New Roman" charset="0"/>
                <a:ea typeface="MS PGothic" charset="-128"/>
              </a:rPr>
              <a:t>       d.   Tachycardia</a:t>
            </a:r>
          </a:p>
          <a:p>
            <a:r>
              <a:rPr lang="en-US" altLang="en-US" dirty="0">
                <a:latin typeface="Times New Roman" charset="0"/>
                <a:ea typeface="MS PGothic" charset="-128"/>
              </a:rPr>
              <a:t>       e.   Diaphoresis</a:t>
            </a:r>
          </a:p>
          <a:p>
            <a:r>
              <a:rPr lang="en-US" altLang="en-US" dirty="0">
                <a:latin typeface="Times New Roman" charset="0"/>
                <a:ea typeface="MS PGothic" charset="-128"/>
              </a:rPr>
              <a:t>       f.    Dilated pupils</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7645B2C-37D2-F142-B8E7-5B5FE76F3C41}" type="slidenum">
              <a:rPr lang="en-US" altLang="en-US" sz="1200"/>
              <a:pPr eaLnBrk="1" hangingPunct="1"/>
              <a:t>43</a:t>
            </a:fld>
            <a:endParaRPr lang="en-US" altLang="en-US" sz="1200" dirty="0"/>
          </a:p>
        </p:txBody>
      </p:sp>
    </p:spTree>
    <p:extLst>
      <p:ext uri="{BB962C8B-B14F-4D97-AF65-F5344CB8AC3E}">
        <p14:creationId xmlns:p14="http://schemas.microsoft.com/office/powerpoint/2010/main" val="407198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If you think you can safely approach the patient, be calm, supportive, and empathetic.</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Approach the patient slowly and purposefully and respect the patient</a:t>
            </a:r>
            <a:r>
              <a:rPr lang="ja-JP" altLang="en-US" dirty="0">
                <a:latin typeface="Times New Roman" charset="0"/>
                <a:ea typeface="MS PGothic" charset="-128"/>
              </a:rPr>
              <a:t>’</a:t>
            </a:r>
            <a:r>
              <a:rPr lang="en-US" altLang="ja-JP" dirty="0">
                <a:latin typeface="Times New Roman" charset="0"/>
                <a:ea typeface="MS PGothic" charset="-128"/>
              </a:rPr>
              <a:t>s personal space.</a:t>
            </a:r>
          </a:p>
          <a:p>
            <a:r>
              <a:rPr lang="en-US" altLang="en-US" dirty="0">
                <a:latin typeface="Times New Roman" charset="0"/>
                <a:ea typeface="MS PGothic" charset="-128"/>
              </a:rPr>
              <a:t>       2.    Limit physical contact as much as possible.</a:t>
            </a:r>
          </a:p>
          <a:p>
            <a:r>
              <a:rPr lang="en-US" altLang="en-US" dirty="0">
                <a:latin typeface="Times New Roman" charset="0"/>
                <a:ea typeface="MS PGothic" charset="-128"/>
              </a:rPr>
              <a:t>       3.    Do not leave the patient unattended.</a:t>
            </a: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6668B9-6ADA-2740-BB0E-2543E26AED7E}"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899937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Use careful interviewing to assess the patient</a:t>
            </a:r>
            <a:r>
              <a:rPr lang="ja-JP" altLang="en-US" dirty="0">
                <a:latin typeface="Times New Roman" charset="0"/>
                <a:ea typeface="MS PGothic" charset="-128"/>
              </a:rPr>
              <a:t>’</a:t>
            </a:r>
            <a:r>
              <a:rPr lang="en-US" altLang="ja-JP" dirty="0">
                <a:latin typeface="Times New Roman" charset="0"/>
                <a:ea typeface="MS PGothic" charset="-128"/>
              </a:rPr>
              <a:t>s cognitive functioning.</a:t>
            </a:r>
            <a:endParaRPr lang="en-US" altLang="ja-JP" b="1" dirty="0">
              <a:latin typeface="Times New Roman" charset="0"/>
              <a:ea typeface="MS PGothic" charset="-128"/>
            </a:endParaRPr>
          </a:p>
          <a:p>
            <a:r>
              <a:rPr lang="en-US" sz="1200" b="1"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1.    Determine the patient’s ability to communicate clearly.</a:t>
            </a:r>
          </a:p>
          <a:p>
            <a:r>
              <a:rPr lang="en-US" sz="1200" kern="1200" dirty="0">
                <a:solidFill>
                  <a:schemeClr val="tx1"/>
                </a:solidFill>
                <a:effectLst/>
                <a:latin typeface="Times New Roman" pitchFamily="18" charset="0"/>
                <a:ea typeface="MS PGothic" pitchFamily="34" charset="-128"/>
                <a:cs typeface="+mn-cs"/>
              </a:rPr>
              <a:t>       2.    Observe the patient’s appearance, dress, and personal hygiene.</a:t>
            </a:r>
          </a:p>
          <a:p>
            <a:endParaRPr lang="en-US"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9F871E-BC46-3B44-A408-3FCA7790ED5E}"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309803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If the patient appears to be experiencing an overdose, take all medication bottles or illegal substances with you to the medical facility.</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The patient should be transported to a hospital with </a:t>
            </a:r>
            <a:r>
              <a:rPr lang="en-US" sz="1200" b="0" i="0" kern="1200" dirty="0">
                <a:solidFill>
                  <a:schemeClr val="tx1"/>
                </a:solidFill>
                <a:effectLst/>
                <a:latin typeface="Arial" panose="020B0604020202020204" pitchFamily="34" charset="0"/>
                <a:ea typeface="+mn-ea"/>
                <a:cs typeface="+mn-cs"/>
              </a:rPr>
              <a:t>behavioral health </a:t>
            </a:r>
            <a:r>
              <a:rPr lang="en-US" altLang="en-US" dirty="0">
                <a:latin typeface="Times New Roman" charset="0"/>
                <a:ea typeface="MS PGothic" charset="-128"/>
              </a:rPr>
              <a:t>facilities.</a:t>
            </a:r>
          </a:p>
          <a:p>
            <a:r>
              <a:rPr lang="en-US" altLang="en-US" dirty="0">
                <a:latin typeface="Times New Roman" charset="0"/>
                <a:ea typeface="MS PGothic" charset="-128"/>
              </a:rPr>
              <a:t>       2.    Refrain from using lights and siren.</a:t>
            </a: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D6E0EB8-C662-9B48-9288-85B2D794C722}"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0928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If the patient</a:t>
            </a:r>
            <a:r>
              <a:rPr lang="ja-JP" altLang="en-US" dirty="0">
                <a:latin typeface="Times New Roman" charset="0"/>
                <a:ea typeface="MS PGothic" charset="-128"/>
              </a:rPr>
              <a:t>’</a:t>
            </a:r>
            <a:r>
              <a:rPr lang="en-US" altLang="ja-JP" dirty="0">
                <a:latin typeface="Times New Roman" charset="0"/>
                <a:ea typeface="MS PGothic" charset="-128"/>
              </a:rPr>
              <a:t>s agitation continues, request ALS assistance so chemical restraint can be considered.</a:t>
            </a:r>
            <a:endParaRPr lang="en-US" altLang="ja-JP"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Excited delirium can lead to sudden death from:</a:t>
            </a:r>
          </a:p>
          <a:p>
            <a:r>
              <a:rPr lang="en-US" altLang="en-US" dirty="0">
                <a:latin typeface="Times New Roman" charset="0"/>
                <a:ea typeface="MS PGothic" charset="-128"/>
              </a:rPr>
              <a:t>           a.    Sudden cardiopulmonary arrest</a:t>
            </a:r>
          </a:p>
          <a:p>
            <a:r>
              <a:rPr lang="en-US" altLang="en-US" dirty="0">
                <a:latin typeface="Times New Roman" charset="0"/>
                <a:ea typeface="MS PGothic" charset="-128"/>
              </a:rPr>
              <a:t>           b.    Physical agitation thought to result from metabolic acidosis</a:t>
            </a:r>
          </a:p>
          <a:p>
            <a:r>
              <a:rPr lang="en-US" altLang="en-US" dirty="0">
                <a:latin typeface="Times New Roman" charset="0"/>
                <a:ea typeface="MS PGothic" charset="-128"/>
              </a:rPr>
              <a:t>           c.    Physical control measures (including Tasers)</a:t>
            </a:r>
          </a:p>
          <a:p>
            <a:r>
              <a:rPr lang="en-US" altLang="en-US" dirty="0">
                <a:latin typeface="Times New Roman" charset="0"/>
                <a:ea typeface="MS PGothic" charset="-128"/>
              </a:rPr>
              <a:t>           d.    Stimulant drugs</a:t>
            </a:r>
          </a:p>
          <a:p>
            <a:r>
              <a:rPr lang="en-US" altLang="en-US" dirty="0">
                <a:latin typeface="Times New Roman" charset="0"/>
                <a:ea typeface="MS PGothic" charset="-128"/>
              </a:rPr>
              <a:t>           e.    Positional asphyxia</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C8716E-30C6-A047-859C-A26D0BA978DB}"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144634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 Restraint</a:t>
            </a:r>
          </a:p>
          <a:p>
            <a:pPr marL="228600" indent="-228600">
              <a:buAutoNum type="alphaUcPeriod"/>
            </a:pPr>
            <a:r>
              <a:rPr lang="en-US" altLang="en-US" dirty="0">
                <a:latin typeface="Times New Roman" charset="0"/>
                <a:ea typeface="MS PGothic" charset="-128"/>
              </a:rPr>
              <a:t>Prehospital patient restraint reduces the possibility of patient injury, the potential for injury to EMS providers, and allows for safe and appropriate treatment of an uncooperative patient.</a:t>
            </a:r>
            <a:endParaRPr lang="en-US" altLang="en-US" b="1" dirty="0">
              <a:latin typeface="Times New Roman" charset="0"/>
              <a:ea typeface="MS PGothic" charset="-128"/>
            </a:endParaRPr>
          </a:p>
          <a:p>
            <a:pPr marL="0" indent="0">
              <a:buNone/>
            </a:pPr>
            <a:r>
              <a:rPr lang="en-US" altLang="en-US" b="1" dirty="0">
                <a:latin typeface="Times New Roman" charset="0"/>
                <a:ea typeface="MS PGothic" charset="-128"/>
              </a:rPr>
              <a:t>      </a:t>
            </a:r>
            <a:r>
              <a:rPr lang="en-US" altLang="en-US" dirty="0">
                <a:latin typeface="Times New Roman" charset="0"/>
                <a:ea typeface="MS PGothic" charset="-128"/>
              </a:rPr>
              <a:t>1.    The National Association of Emergency Medical Services Physicians (NAEMSP) recommends that every prehospital care transport provider create and follow a prehospital patient restraint protocol.</a:t>
            </a:r>
          </a:p>
          <a:p>
            <a:r>
              <a:rPr lang="en-US" altLang="en-US" dirty="0">
                <a:latin typeface="Times New Roman" charset="0"/>
                <a:ea typeface="MS PGothic" charset="-128"/>
              </a:rPr>
              <a:t>             a.    Protocols address:</a:t>
            </a:r>
          </a:p>
          <a:p>
            <a:r>
              <a:rPr lang="en-US" altLang="en-US" dirty="0">
                <a:latin typeface="Times New Roman" charset="0"/>
                <a:ea typeface="MS PGothic" charset="-128"/>
              </a:rPr>
              <a:t>                    i.    The appropriateness of restraint</a:t>
            </a:r>
          </a:p>
          <a:p>
            <a:r>
              <a:rPr lang="en-US" altLang="en-US" dirty="0">
                <a:latin typeface="Times New Roman" charset="0"/>
                <a:ea typeface="MS PGothic" charset="-128"/>
              </a:rPr>
              <a:t>                    ii.   The types of restraints</a:t>
            </a:r>
          </a:p>
          <a:p>
            <a:r>
              <a:rPr lang="en-US" altLang="en-US" dirty="0">
                <a:latin typeface="Times New Roman" charset="0"/>
                <a:ea typeface="MS PGothic" charset="-128"/>
              </a:rPr>
              <a:t>                    iii.  The care provided to the patient following restraint</a:t>
            </a:r>
          </a:p>
          <a:p>
            <a:r>
              <a:rPr lang="en-US" altLang="en-US" dirty="0">
                <a:latin typeface="Times New Roman" charset="0"/>
                <a:ea typeface="MS PGothic" charset="-128"/>
              </a:rPr>
              <a:t>             b.    Your protocol must consider the laws of your state.</a:t>
            </a:r>
          </a:p>
          <a:p>
            <a:r>
              <a:rPr lang="en-US" altLang="en-US" dirty="0">
                <a:latin typeface="Times New Roman" charset="0"/>
                <a:ea typeface="MS PGothic" charset="-128"/>
              </a:rPr>
              <a:t>      2.   Prehospital patient restraint protocols vary widely.</a:t>
            </a:r>
          </a:p>
          <a:p>
            <a:r>
              <a:rPr lang="en-US" altLang="en-US" dirty="0">
                <a:latin typeface="Times New Roman" charset="0"/>
                <a:ea typeface="MS PGothic" charset="-128"/>
              </a:rPr>
              <a:t>            a.    Protocols should include only the use of restraint devices that have been approved by the state health department or local EMS agency.</a:t>
            </a:r>
          </a:p>
          <a:p>
            <a:r>
              <a:rPr lang="en-US" altLang="en-US" dirty="0">
                <a:latin typeface="Times New Roman" charset="0"/>
                <a:ea typeface="MS PGothic" charset="-128"/>
              </a:rPr>
              <a:t>            b.    The method of restraint chosen should be the least restrictive method that will ensure the safety of the patient and providers.</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015171-6D87-AA45-9E8F-55F8A67639E5}" type="slidenum">
              <a:rPr lang="en-US" altLang="en-US" sz="1200"/>
              <a:pPr eaLnBrk="1" hangingPunct="1"/>
              <a:t>48</a:t>
            </a:fld>
            <a:endParaRPr lang="en-US" altLang="en-US" sz="1200" dirty="0"/>
          </a:p>
        </p:txBody>
      </p:sp>
    </p:spTree>
    <p:extLst>
      <p:ext uri="{BB962C8B-B14F-4D97-AF65-F5344CB8AC3E}">
        <p14:creationId xmlns:p14="http://schemas.microsoft.com/office/powerpoint/2010/main" val="721481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Risks associated with patient restraint</a:t>
            </a:r>
            <a:endParaRPr lang="en-US" altLang="en-US" b="1" dirty="0">
              <a:latin typeface="Times New Roman" charset="0"/>
              <a:ea typeface="MS PGothic" charset="-128"/>
            </a:endParaRPr>
          </a:p>
          <a:p>
            <a:r>
              <a:rPr lang="en-US" sz="1200" b="1"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1.    Improper use of restraints can lead to life-threatening conditions including positional asphyxia, aspiration, severe acidosis, and, cardiac arrest.</a:t>
            </a:r>
          </a:p>
          <a:p>
            <a:r>
              <a:rPr lang="en-US" sz="1200" kern="1200" dirty="0">
                <a:solidFill>
                  <a:schemeClr val="tx1"/>
                </a:solidFill>
                <a:effectLst/>
                <a:latin typeface="Times New Roman" pitchFamily="18" charset="0"/>
                <a:ea typeface="MS PGothic" pitchFamily="34" charset="-128"/>
                <a:cs typeface="+mn-cs"/>
              </a:rPr>
              <a:t>       2.    Restraint of a person without authority in a nonemergency situation can result in legal actions:</a:t>
            </a:r>
          </a:p>
          <a:p>
            <a:r>
              <a:rPr lang="en-US" sz="1200" kern="1200" dirty="0">
                <a:solidFill>
                  <a:schemeClr val="tx1"/>
                </a:solidFill>
                <a:effectLst/>
                <a:latin typeface="Times New Roman" pitchFamily="18" charset="0"/>
                <a:ea typeface="MS PGothic" pitchFamily="34" charset="-128"/>
                <a:cs typeface="+mn-cs"/>
              </a:rPr>
              <a:t>              a.   Assault</a:t>
            </a:r>
          </a:p>
          <a:p>
            <a:r>
              <a:rPr lang="en-US" sz="1200" kern="1200" dirty="0">
                <a:solidFill>
                  <a:schemeClr val="tx1"/>
                </a:solidFill>
                <a:effectLst/>
                <a:latin typeface="Times New Roman" pitchFamily="18" charset="0"/>
                <a:ea typeface="MS PGothic" pitchFamily="34" charset="-128"/>
                <a:cs typeface="+mn-cs"/>
              </a:rPr>
              <a:t>              b.   Battery</a:t>
            </a:r>
          </a:p>
          <a:p>
            <a:r>
              <a:rPr lang="en-US" sz="1200" kern="1200" dirty="0">
                <a:solidFill>
                  <a:schemeClr val="tx1"/>
                </a:solidFill>
                <a:effectLst/>
                <a:latin typeface="Times New Roman" pitchFamily="18" charset="0"/>
                <a:ea typeface="MS PGothic" pitchFamily="34" charset="-128"/>
                <a:cs typeface="+mn-cs"/>
              </a:rPr>
              <a:t>              c.   False imprisonment</a:t>
            </a:r>
          </a:p>
          <a:p>
            <a:r>
              <a:rPr lang="en-US" sz="1200" kern="1200" dirty="0">
                <a:solidFill>
                  <a:schemeClr val="tx1"/>
                </a:solidFill>
                <a:effectLst/>
                <a:latin typeface="Times New Roman" pitchFamily="18" charset="0"/>
                <a:ea typeface="MS PGothic" pitchFamily="34" charset="-128"/>
                <a:cs typeface="+mn-cs"/>
              </a:rPr>
              <a:t>              d.   Violation of civil rights</a:t>
            </a:r>
          </a:p>
          <a:p>
            <a:endParaRPr lang="en-US"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50D547-C112-6941-80EC-6F745D5BF6F6}"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2449667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Restraints are only used to protect yourself or others from bodily harm or to prevent the patient from injuring himself or herself.</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6C460F-98CF-464A-ACFD-3C6103E02687}"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222708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most common misconception about mental illness is that if you are feeling bad or depressed, you must be </a:t>
            </a:r>
            <a:r>
              <a:rPr lang="ja-JP" altLang="en-US" dirty="0">
                <a:latin typeface="Times New Roman" charset="0"/>
                <a:ea typeface="MS PGothic" charset="-128"/>
              </a:rPr>
              <a:t>“</a:t>
            </a:r>
            <a:r>
              <a:rPr lang="en-US" altLang="ja-JP" dirty="0">
                <a:latin typeface="Times New Roman" charset="0"/>
                <a:ea typeface="MS PGothic" charset="-128"/>
              </a:rPr>
              <a:t>sick.</a:t>
            </a:r>
            <a:r>
              <a:rPr lang="ja-JP" altLang="en-US" dirty="0">
                <a:latin typeface="Times New Roman" charset="0"/>
                <a:ea typeface="MS PGothic" charset="-128"/>
              </a:rPr>
              <a:t>”</a:t>
            </a:r>
            <a:endParaRPr lang="en-US" altLang="ja-JP" dirty="0">
              <a:latin typeface="Times New Roman" charset="0"/>
              <a:ea typeface="MS PGothic" charset="-128"/>
            </a:endParaRPr>
          </a:p>
          <a:p>
            <a:r>
              <a:rPr lang="en-US" altLang="en-US" dirty="0">
                <a:latin typeface="Times New Roman" charset="0"/>
                <a:ea typeface="MS PGothic" charset="-128"/>
              </a:rPr>
              <a:t>      1.   There are many justifiable reasons for feeling depressed:</a:t>
            </a:r>
          </a:p>
          <a:p>
            <a:r>
              <a:rPr lang="en-US" altLang="en-US" dirty="0">
                <a:latin typeface="Times New Roman" charset="0"/>
                <a:ea typeface="MS PGothic" charset="-128"/>
              </a:rPr>
              <a:t>            a.   Divorce</a:t>
            </a:r>
          </a:p>
          <a:p>
            <a:r>
              <a:rPr lang="en-US" altLang="en-US" dirty="0">
                <a:latin typeface="Times New Roman" charset="0"/>
                <a:ea typeface="MS PGothic" charset="-128"/>
              </a:rPr>
              <a:t>            b.   Loss of a job</a:t>
            </a:r>
          </a:p>
          <a:p>
            <a:r>
              <a:rPr lang="en-US" altLang="en-US" dirty="0">
                <a:latin typeface="Times New Roman" charset="0"/>
                <a:ea typeface="MS PGothic" charset="-128"/>
              </a:rPr>
              <a:t>            c.   Death of a relative or friend</a:t>
            </a:r>
          </a:p>
          <a:p>
            <a:r>
              <a:rPr lang="en-US" altLang="en-US" dirty="0">
                <a:latin typeface="Times New Roman" charset="0"/>
                <a:ea typeface="MS PGothic" charset="-128"/>
              </a:rPr>
              <a:t>      2.   This is a normal reaction to an acute crisis</a:t>
            </a:r>
          </a:p>
          <a:p>
            <a:endParaRPr lang="en-US" altLang="en-US" dirty="0">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F1209B4-B4F3-644C-AC94-084ABF0F3A67}" type="slidenum">
              <a:rPr lang="en-US" altLang="en-US" sz="1200"/>
              <a:pPr eaLnBrk="1" hangingPunct="1"/>
              <a:t>6</a:t>
            </a:fld>
            <a:endParaRPr lang="en-US" altLang="en-US" sz="1200" dirty="0"/>
          </a:p>
        </p:txBody>
      </p:sp>
    </p:spTree>
    <p:extLst>
      <p:ext uri="{BB962C8B-B14F-4D97-AF65-F5344CB8AC3E}">
        <p14:creationId xmlns:p14="http://schemas.microsoft.com/office/powerpoint/2010/main" val="277905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4.   Involve law enforcement personnel if you are called to assist a patient in a severe behavioral crisis or </a:t>
            </a:r>
            <a:r>
              <a:rPr lang="en-US" altLang="en-US" dirty="0"/>
              <a:t>behavioral health </a:t>
            </a:r>
            <a:r>
              <a:rPr lang="en-US" sz="1200" kern="1200" dirty="0">
                <a:solidFill>
                  <a:schemeClr val="tx1"/>
                </a:solidFill>
                <a:effectLst/>
                <a:latin typeface="Times New Roman" pitchFamily="18" charset="0"/>
                <a:ea typeface="MS PGothic" pitchFamily="34" charset="-128"/>
                <a:cs typeface="+mn-cs"/>
              </a:rPr>
              <a:t>emergency.</a:t>
            </a:r>
          </a:p>
          <a:p>
            <a:r>
              <a:rPr lang="en-US" sz="1200" kern="1200" dirty="0">
                <a:solidFill>
                  <a:schemeClr val="tx1"/>
                </a:solidFill>
                <a:effectLst/>
                <a:latin typeface="Times New Roman" pitchFamily="18" charset="0"/>
                <a:ea typeface="MS PGothic" pitchFamily="34" charset="-128"/>
                <a:cs typeface="+mn-cs"/>
              </a:rPr>
              <a:t>5.   Prior to using physical restraint, use verbal deescalation techniques to defuse the situation.</a:t>
            </a:r>
          </a:p>
          <a:p>
            <a:endParaRPr lang="en-US"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3605EA-7856-6F47-8009-DA0E5356DD6E}" type="slidenum">
              <a:rPr lang="en-US" altLang="en-US" sz="1200"/>
              <a:pPr eaLnBrk="1" hangingPunct="1"/>
              <a:t>51</a:t>
            </a:fld>
            <a:endParaRPr lang="en-US" altLang="en-US" sz="1200" dirty="0"/>
          </a:p>
        </p:txBody>
      </p:sp>
    </p:spTree>
    <p:extLst>
      <p:ext uri="{BB962C8B-B14F-4D97-AF65-F5344CB8AC3E}">
        <p14:creationId xmlns:p14="http://schemas.microsoft.com/office/powerpoint/2010/main" val="795951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The process of restraining a patient</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Once the decision has been made to restrain a patient, you should carry it out quickly.</a:t>
            </a:r>
          </a:p>
          <a:p>
            <a:r>
              <a:rPr lang="en-US" altLang="en-US" dirty="0">
                <a:latin typeface="Times New Roman" charset="0"/>
                <a:ea typeface="MS PGothic" charset="-128"/>
              </a:rPr>
              <a:t>              a.    Ideally, five people should be present to carry out the restraint—one responsible for each extremity and one responsible for the head.</a:t>
            </a:r>
          </a:p>
          <a:p>
            <a:r>
              <a:rPr lang="en-US" altLang="en-US" dirty="0">
                <a:latin typeface="Times New Roman" charset="0"/>
                <a:ea typeface="MS PGothic" charset="-128"/>
              </a:rPr>
              <a:t>              b.    There should be a team leader who directs the process and a plan of action before you begin.</a:t>
            </a:r>
          </a:p>
          <a:p>
            <a:r>
              <a:rPr lang="en-US" altLang="en-US" dirty="0">
                <a:latin typeface="Times New Roman" charset="0"/>
                <a:ea typeface="MS PGothic" charset="-128"/>
              </a:rPr>
              <a:t>              c.    Use the minimum force necessary to control the patient.</a:t>
            </a: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67AD1E-9911-0140-BC27-AAA0575CF798}" type="slidenum">
              <a:rPr lang="en-US" altLang="en-US" sz="1200"/>
              <a:pPr eaLnBrk="1" hangingPunct="1"/>
              <a:t>52</a:t>
            </a:fld>
            <a:endParaRPr lang="en-US" altLang="en-US" sz="1200" dirty="0"/>
          </a:p>
        </p:txBody>
      </p:sp>
    </p:spTree>
    <p:extLst>
      <p:ext uri="{BB962C8B-B14F-4D97-AF65-F5344CB8AC3E}">
        <p14:creationId xmlns:p14="http://schemas.microsoft.com/office/powerpoint/2010/main" val="710292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The level of force will vary, depending on the following factors:</a:t>
            </a:r>
          </a:p>
          <a:p>
            <a:r>
              <a:rPr lang="en-US" altLang="en-US" dirty="0">
                <a:latin typeface="Times New Roman" charset="0"/>
                <a:ea typeface="MS PGothic" charset="-128"/>
              </a:rPr>
              <a:t>       a.   The degree of force that is necessary to keep the patient from injuring self and others</a:t>
            </a:r>
          </a:p>
          <a:p>
            <a:r>
              <a:rPr lang="en-US" altLang="en-US" dirty="0">
                <a:latin typeface="Times New Roman" charset="0"/>
                <a:ea typeface="MS PGothic" charset="-128"/>
              </a:rPr>
              <a:t>       b.   A patient</a:t>
            </a:r>
            <a:r>
              <a:rPr lang="ja-JP" altLang="en-US" dirty="0">
                <a:latin typeface="Times New Roman" charset="0"/>
                <a:ea typeface="MS PGothic" charset="-128"/>
              </a:rPr>
              <a:t>’</a:t>
            </a:r>
            <a:r>
              <a:rPr lang="en-US" altLang="ja-JP" dirty="0">
                <a:latin typeface="Times New Roman" charset="0"/>
                <a:ea typeface="MS PGothic" charset="-128"/>
              </a:rPr>
              <a:t>s sex, size, strength, and mental status, including the possibility of drug-induced states</a:t>
            </a:r>
          </a:p>
          <a:p>
            <a:r>
              <a:rPr lang="en-US" altLang="en-US" dirty="0">
                <a:latin typeface="Times New Roman" charset="0"/>
                <a:ea typeface="MS PGothic" charset="-128"/>
              </a:rPr>
              <a:t>       c.   The type of abnormal behavior the patient is exhibiting</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4EDD3C-1A2F-6A45-AEF8-26E583B052DE}" type="slidenum">
              <a:rPr lang="en-US" altLang="en-US" sz="1200"/>
              <a:pPr eaLnBrk="1" hangingPunct="1"/>
              <a:t>53</a:t>
            </a:fld>
            <a:endParaRPr lang="en-US" altLang="en-US" sz="1200" dirty="0"/>
          </a:p>
        </p:txBody>
      </p:sp>
    </p:spTree>
    <p:extLst>
      <p:ext uri="{BB962C8B-B14F-4D97-AF65-F5344CB8AC3E}">
        <p14:creationId xmlns:p14="http://schemas.microsoft.com/office/powerpoint/2010/main" val="224706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You or your partner should talk to the patient throughout the process.</a:t>
            </a:r>
          </a:p>
          <a:p>
            <a:r>
              <a:rPr lang="en-US" altLang="en-US" dirty="0">
                <a:latin typeface="Times New Roman" charset="0"/>
                <a:ea typeface="MS PGothic" charset="-128"/>
              </a:rPr>
              <a:t>4.    Treat the patient with dignity and respect at all times.</a:t>
            </a:r>
          </a:p>
          <a:p>
            <a:r>
              <a:rPr lang="en-US" altLang="en-US" dirty="0">
                <a:latin typeface="Times New Roman" charset="0"/>
                <a:ea typeface="MS PGothic" charset="-128"/>
              </a:rPr>
              <a:t>5.    If possible, a provider of the same gender should attend to the patient.</a:t>
            </a:r>
          </a:p>
          <a:p>
            <a:r>
              <a:rPr lang="en-US" altLang="en-US" dirty="0">
                <a:latin typeface="Times New Roman" charset="0"/>
                <a:ea typeface="MS PGothic" charset="-128"/>
              </a:rPr>
              <a:t>6.    Wear appropriate barrier protection during patient restraint activities.</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6E292DE-2876-DF44-B09E-75A482C077F5}"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853752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Avoid direct eye contact and respect the patient</a:t>
            </a:r>
            <a:r>
              <a:rPr lang="ja-JP" altLang="en-US" dirty="0">
                <a:latin typeface="Times New Roman" charset="0"/>
                <a:ea typeface="MS PGothic" charset="-128"/>
              </a:rPr>
              <a:t>’</a:t>
            </a:r>
            <a:r>
              <a:rPr lang="en-US" altLang="ja-JP" dirty="0">
                <a:latin typeface="Times New Roman" charset="0"/>
                <a:ea typeface="MS PGothic" charset="-128"/>
              </a:rPr>
              <a:t>s personal space until necessary.</a:t>
            </a:r>
          </a:p>
          <a:p>
            <a:r>
              <a:rPr lang="en-US" altLang="en-US" dirty="0">
                <a:latin typeface="Times New Roman" charset="0"/>
                <a:ea typeface="MS PGothic" charset="-128"/>
              </a:rPr>
              <a:t>8.    Never leave a restrained patient unattended.</a:t>
            </a:r>
          </a:p>
          <a:p>
            <a:r>
              <a:rPr lang="en-US" altLang="en-US" dirty="0">
                <a:latin typeface="Times New Roman" charset="0"/>
                <a:ea typeface="MS PGothic" charset="-128"/>
              </a:rPr>
              <a:t>9.    Four-point restraints (both arms and both legs) are preferred for uncooperative patients.</a:t>
            </a:r>
          </a:p>
          <a:p>
            <a:r>
              <a:rPr lang="en-US" altLang="en-US" dirty="0">
                <a:latin typeface="Times New Roman" charset="0"/>
                <a:ea typeface="MS PGothic" charset="-128"/>
              </a:rPr>
              <a:t>	</a:t>
            </a: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EDE49B-E111-144C-9E88-1CE854777A7D}" type="slidenum">
              <a:rPr lang="en-US" altLang="en-US" sz="1200"/>
              <a:pPr eaLnBrk="1" hangingPunct="1"/>
              <a:t>55</a:t>
            </a:fld>
            <a:endParaRPr lang="en-US" altLang="en-US" sz="1200" dirty="0"/>
          </a:p>
        </p:txBody>
      </p:sp>
    </p:spTree>
    <p:extLst>
      <p:ext uri="{BB962C8B-B14F-4D97-AF65-F5344CB8AC3E}">
        <p14:creationId xmlns:p14="http://schemas.microsoft.com/office/powerpoint/2010/main" val="330256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10.   Respiratory and circulatory problems have been known to occur in combative patients who are restrained.</a:t>
            </a:r>
          </a:p>
          <a:p>
            <a:r>
              <a:rPr lang="en-US" altLang="en-US" dirty="0">
                <a:latin typeface="Times New Roman" charset="0"/>
                <a:ea typeface="MS PGothic" charset="-128"/>
              </a:rPr>
              <a:t>       11.   Restraints applied in the field should not be removed until the patient is evaluated   at the receiving facility.</a:t>
            </a:r>
          </a:p>
          <a:p>
            <a:r>
              <a:rPr lang="en-US" altLang="en-US" dirty="0">
                <a:latin typeface="Times New Roman" charset="0"/>
                <a:ea typeface="MS PGothic" charset="-128"/>
              </a:rPr>
              <a:t>D.    Performing patient restraint</a:t>
            </a:r>
            <a:endParaRPr lang="en-US" altLang="en-US" b="1" dirty="0">
              <a:latin typeface="Times New Roman" charset="0"/>
              <a:ea typeface="MS PGothic" charset="-128"/>
            </a:endParaRPr>
          </a:p>
          <a:p>
            <a:r>
              <a:rPr lang="en-US" altLang="en-US" dirty="0">
                <a:latin typeface="Times New Roman" charset="0"/>
                <a:ea typeface="MS PGothic" charset="-128"/>
              </a:rPr>
              <a:t>       1.    Follow the steps in Skill Drill 23-1 to implement a four-point restraint.</a:t>
            </a:r>
          </a:p>
          <a:p>
            <a:r>
              <a:rPr lang="en-US" altLang="en-US" dirty="0">
                <a:latin typeface="Times New Roman" charset="0"/>
                <a:ea typeface="MS PGothic" charset="-128"/>
              </a:rPr>
              <a:t>       2.    A two-point restraint technique is an option if allowed per local protocols.</a:t>
            </a:r>
          </a:p>
          <a:p>
            <a:r>
              <a:rPr lang="en-US" altLang="en-US" dirty="0">
                <a:latin typeface="Times New Roman" charset="0"/>
                <a:ea typeface="MS PGothic" charset="-128"/>
              </a:rPr>
              <a:t>	</a:t>
            </a: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1C11B2F-8566-664F-8D6C-B21E3BE1A7B6}"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5215373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 The Potentially Violent Patient</a:t>
            </a:r>
          </a:p>
          <a:p>
            <a:r>
              <a:rPr lang="en-US" altLang="en-US" dirty="0">
                <a:latin typeface="Times New Roman" charset="0"/>
                <a:ea typeface="MS PGothic" charset="-128"/>
              </a:rPr>
              <a:t>A.    Violent patients </a:t>
            </a:r>
            <a:r>
              <a:rPr lang="en-US" altLang="en-US" sz="1200" dirty="0"/>
              <a:t>account for </a:t>
            </a:r>
            <a:r>
              <a:rPr lang="en-US" altLang="en-US" dirty="0">
                <a:latin typeface="Times New Roman" charset="0"/>
                <a:ea typeface="MS PGothic" charset="-128"/>
              </a:rPr>
              <a:t>only a small percentage of the patients undergoing a behavioral crisis.</a:t>
            </a:r>
            <a:endParaRPr lang="en-US" altLang="en-US" b="1" dirty="0">
              <a:latin typeface="Times New Roman" charset="0"/>
              <a:ea typeface="MS PGothic" charset="-128"/>
            </a:endParaRPr>
          </a:p>
          <a:p>
            <a:r>
              <a:rPr lang="en-US" altLang="en-US" b="1" dirty="0">
                <a:latin typeface="Times New Roman" charset="0"/>
                <a:ea typeface="MS PGothic" charset="-128"/>
              </a:rPr>
              <a:t>	</a:t>
            </a:r>
            <a:endParaRPr lang="en-US"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045388-905F-F840-BDF4-4746E77BD550}" type="slidenum">
              <a:rPr lang="en-US" altLang="en-US" sz="1200"/>
              <a:pPr eaLnBrk="1" hangingPunct="1"/>
              <a:t>57</a:t>
            </a:fld>
            <a:endParaRPr lang="en-US" altLang="en-US" sz="1200" dirty="0"/>
          </a:p>
        </p:txBody>
      </p:sp>
    </p:spTree>
    <p:extLst>
      <p:ext uri="{BB962C8B-B14F-4D97-AF65-F5344CB8AC3E}">
        <p14:creationId xmlns:p14="http://schemas.microsoft.com/office/powerpoint/2010/main" val="242771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Assess the level of danger based on the following risk factors:</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History</a:t>
            </a:r>
          </a:p>
          <a:p>
            <a:r>
              <a:rPr lang="en-US" altLang="en-US" dirty="0">
                <a:latin typeface="Times New Roman" charset="0"/>
                <a:ea typeface="MS PGothic" charset="-128"/>
              </a:rPr>
              <a:t>              a.    Has the patient previously exhibited hostile, overly aggressive, or violent behavior?</a:t>
            </a:r>
          </a:p>
          <a:p>
            <a:r>
              <a:rPr lang="en-US" altLang="en-US" dirty="0">
                <a:latin typeface="Times New Roman" charset="0"/>
                <a:ea typeface="MS PGothic" charset="-128"/>
              </a:rPr>
              <a:t>       2.    Posture</a:t>
            </a:r>
          </a:p>
          <a:p>
            <a:r>
              <a:rPr lang="en-US" altLang="en-US" dirty="0">
                <a:latin typeface="Times New Roman" charset="0"/>
                <a:ea typeface="MS PGothic" charset="-128"/>
              </a:rPr>
              <a:t>              a.    How is the patient sitting or standing?</a:t>
            </a:r>
          </a:p>
          <a:p>
            <a:r>
              <a:rPr lang="en-US" altLang="en-US" dirty="0">
                <a:latin typeface="Times New Roman" charset="0"/>
                <a:ea typeface="MS PGothic" charset="-128"/>
              </a:rPr>
              <a:t>              b.    Is the patient tense, rigid, or sitting on the edge of his or her seat?</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85DAA52-A882-004F-AED5-FF66BFBDBF65}" type="slidenum">
              <a:rPr lang="en-US" altLang="en-US" sz="1200"/>
              <a:pPr eaLnBrk="1" hangingPunct="1"/>
              <a:t>58</a:t>
            </a:fld>
            <a:endParaRPr lang="en-US" altLang="en-US" sz="1200" dirty="0"/>
          </a:p>
        </p:txBody>
      </p:sp>
    </p:spTree>
    <p:extLst>
      <p:ext uri="{BB962C8B-B14F-4D97-AF65-F5344CB8AC3E}">
        <p14:creationId xmlns:p14="http://schemas.microsoft.com/office/powerpoint/2010/main" val="381417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The scene</a:t>
            </a:r>
          </a:p>
          <a:p>
            <a:r>
              <a:rPr lang="en-US" altLang="en-US" dirty="0">
                <a:latin typeface="Times New Roman" charset="0"/>
                <a:ea typeface="MS PGothic" charset="-128"/>
              </a:rPr>
              <a:t>       a.    Is the patient holding or near potentially lethal objects such as a knife, gun, glass, poker, or bat (or near a window or glass door)?</a:t>
            </a:r>
          </a:p>
          <a:p>
            <a:r>
              <a:rPr lang="en-US" altLang="en-US" dirty="0">
                <a:latin typeface="Times New Roman" charset="0"/>
                <a:ea typeface="MS PGothic" charset="-128"/>
              </a:rPr>
              <a:t>4.    Vocal activity</a:t>
            </a:r>
          </a:p>
          <a:p>
            <a:r>
              <a:rPr lang="en-US" altLang="en-US" dirty="0">
                <a:latin typeface="Times New Roman" charset="0"/>
                <a:ea typeface="MS PGothic" charset="-128"/>
              </a:rPr>
              <a:t>       a.    Which kind of speech is the patient using?</a:t>
            </a:r>
          </a:p>
          <a:p>
            <a:r>
              <a:rPr lang="en-US" altLang="en-US" dirty="0">
                <a:latin typeface="Times New Roman" charset="0"/>
                <a:ea typeface="MS PGothic" charset="-128"/>
              </a:rPr>
              <a:t>       b.    Loud, obscene, erratic, and bizarre speech patterns usually indicate emotional distress.</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4C41A1D-B134-194A-B713-48460734A9DB}" type="slidenum">
              <a:rPr lang="en-US" altLang="en-US" sz="1200"/>
              <a:pPr eaLnBrk="1" hangingPunct="1"/>
              <a:t>59</a:t>
            </a:fld>
            <a:endParaRPr lang="en-US" altLang="en-US" sz="1200" dirty="0"/>
          </a:p>
        </p:txBody>
      </p:sp>
    </p:spTree>
    <p:extLst>
      <p:ext uri="{BB962C8B-B14F-4D97-AF65-F5344CB8AC3E}">
        <p14:creationId xmlns:p14="http://schemas.microsoft.com/office/powerpoint/2010/main" val="1097929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Physical activity</a:t>
            </a:r>
          </a:p>
          <a:p>
            <a:r>
              <a:rPr lang="en-US" altLang="en-US" dirty="0">
                <a:latin typeface="Times New Roman" charset="0"/>
                <a:ea typeface="MS PGothic" charset="-128"/>
              </a:rPr>
              <a:t>       a.    The motor activity of a person undergoing a psychiatric emergency may be the most telling factor of all.</a:t>
            </a:r>
          </a:p>
          <a:p>
            <a:r>
              <a:rPr lang="en-US" altLang="en-US" dirty="0">
                <a:latin typeface="Times New Roman" charset="0"/>
                <a:ea typeface="MS PGothic" charset="-128"/>
              </a:rPr>
              <a:t>       b.    A patient requiring careful watching is one who:</a:t>
            </a:r>
          </a:p>
          <a:p>
            <a:r>
              <a:rPr lang="en-US" altLang="en-US" dirty="0">
                <a:latin typeface="Times New Roman" charset="0"/>
                <a:ea typeface="MS PGothic" charset="-128"/>
              </a:rPr>
              <a:t>              i.    Has tense muscles, clenched fists, or glaring eyes</a:t>
            </a:r>
          </a:p>
          <a:p>
            <a:r>
              <a:rPr lang="en-US" altLang="en-US" dirty="0">
                <a:latin typeface="Times New Roman" charset="0"/>
                <a:ea typeface="MS PGothic" charset="-128"/>
              </a:rPr>
              <a:t>              ii.   Is pacing</a:t>
            </a:r>
          </a:p>
          <a:p>
            <a:r>
              <a:rPr lang="en-US" altLang="en-US" dirty="0">
                <a:latin typeface="Times New Roman" charset="0"/>
                <a:ea typeface="MS PGothic" charset="-128"/>
              </a:rPr>
              <a:t>              iii.  Cannot sit still</a:t>
            </a:r>
          </a:p>
          <a:p>
            <a:r>
              <a:rPr lang="en-US" altLang="en-US" dirty="0">
                <a:latin typeface="Times New Roman" charset="0"/>
                <a:ea typeface="MS PGothic" charset="-128"/>
              </a:rPr>
              <a:t>              iv.   Is fiercely protecting personal space</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2EDF1C-9476-8940-BDE1-AEBDEA6E7941}"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71831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Some people believe that all individuals with mental health disorders are dangerous, violent, or otherwise unmanageable.</a:t>
            </a:r>
          </a:p>
          <a:p>
            <a:r>
              <a:rPr lang="en-US" altLang="en-US" dirty="0">
                <a:latin typeface="Times New Roman" charset="0"/>
                <a:ea typeface="MS PGothic" charset="-128"/>
              </a:rPr>
              <a:t>       1.    Only a small percentage of people with mental health problems fall into these categories.</a:t>
            </a:r>
          </a:p>
          <a:p>
            <a:r>
              <a:rPr lang="en-US" altLang="en-US" dirty="0">
                <a:latin typeface="Times New Roman" charset="0"/>
                <a:ea typeface="MS PGothic" charset="-128"/>
              </a:rPr>
              <a:t>       2.    EMTs may be exposed to a higher proportion of violent patients because they are seeing people who are, by definition, considered to be having a behavioral crisis.</a:t>
            </a:r>
          </a:p>
          <a:p>
            <a:r>
              <a:rPr lang="en-US" altLang="en-US" dirty="0">
                <a:latin typeface="Times New Roman" charset="0"/>
                <a:ea typeface="MS PGothic" charset="-128"/>
              </a:rPr>
              <a:t>       3.    Communication is key. In some cases, patients will de-escalate when a level of trust is established.</a:t>
            </a:r>
          </a:p>
          <a:p>
            <a:r>
              <a:rPr lang="en-US" altLang="en-US" dirty="0">
                <a:latin typeface="Times New Roman" charset="0"/>
                <a:ea typeface="MS PGothic" charset="-128"/>
              </a:rPr>
              <a:t>       4.    Although you cannot determine what has caused a person</a:t>
            </a:r>
            <a:r>
              <a:rPr lang="ja-JP" altLang="en-US" dirty="0">
                <a:latin typeface="Times New Roman" charset="0"/>
                <a:ea typeface="MS PGothic" charset="-128"/>
              </a:rPr>
              <a:t>’</a:t>
            </a:r>
            <a:r>
              <a:rPr lang="en-US" altLang="ja-JP" dirty="0">
                <a:latin typeface="Times New Roman" charset="0"/>
                <a:ea typeface="MS PGothic" charset="-128"/>
              </a:rPr>
              <a:t>s crisis, you may be able to predict whether the person will become violent.</a:t>
            </a: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6BBDD80-C77E-A346-A4D3-D271630304D2}" type="slidenum">
              <a:rPr lang="en-US" altLang="en-US" sz="1200"/>
              <a:pPr eaLnBrk="1" hangingPunct="1"/>
              <a:t>7</a:t>
            </a:fld>
            <a:endParaRPr lang="en-US" altLang="en-US" sz="1200" dirty="0"/>
          </a:p>
        </p:txBody>
      </p:sp>
    </p:spTree>
    <p:extLst>
      <p:ext uri="{BB962C8B-B14F-4D97-AF65-F5344CB8AC3E}">
        <p14:creationId xmlns:p14="http://schemas.microsoft.com/office/powerpoint/2010/main" val="21363572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Other factors to consider:</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Poor impulse control</a:t>
            </a:r>
          </a:p>
          <a:p>
            <a:r>
              <a:rPr lang="en-US" altLang="en-US" dirty="0">
                <a:latin typeface="Times New Roman" charset="0"/>
                <a:ea typeface="MS PGothic" charset="-128"/>
              </a:rPr>
              <a:t>       2.    A history of truancy, fighting, and uncontrollable temper</a:t>
            </a:r>
          </a:p>
          <a:p>
            <a:r>
              <a:rPr lang="en-US" altLang="en-US" dirty="0">
                <a:latin typeface="Times New Roman" charset="0"/>
                <a:ea typeface="MS PGothic" charset="-128"/>
              </a:rPr>
              <a:t>       3.    History of substance abuse</a:t>
            </a:r>
          </a:p>
          <a:p>
            <a:r>
              <a:rPr lang="en-US" altLang="en-US" dirty="0">
                <a:latin typeface="Times New Roman" charset="0"/>
                <a:ea typeface="MS PGothic" charset="-128"/>
              </a:rPr>
              <a:t>       4.    Depression, which accounts for 20% of violent attacks</a:t>
            </a:r>
          </a:p>
          <a:p>
            <a:r>
              <a:rPr lang="en-US" altLang="en-US" dirty="0">
                <a:latin typeface="Times New Roman" charset="0"/>
                <a:ea typeface="MS PGothic" charset="-128"/>
              </a:rPr>
              <a:t>       5.    Functional disorder (If the patient tells you voices are telling him or her to kill, believe it.)</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628FB6-C363-224A-84E2-69CACB5E1173}" type="slidenum">
              <a:rPr lang="en-US" altLang="en-US" sz="1200"/>
              <a:pPr eaLnBrk="1" hangingPunct="1"/>
              <a:t>61</a:t>
            </a:fld>
            <a:endParaRPr lang="en-US" altLang="en-US" sz="1200" dirty="0"/>
          </a:p>
        </p:txBody>
      </p:sp>
    </p:spTree>
    <p:extLst>
      <p:ext uri="{BB962C8B-B14F-4D97-AF65-F5344CB8AC3E}">
        <p14:creationId xmlns:p14="http://schemas.microsoft.com/office/powerpoint/2010/main" val="3988434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 Suicide</a:t>
            </a:r>
          </a:p>
          <a:p>
            <a:r>
              <a:rPr lang="en-US" altLang="en-US" dirty="0">
                <a:latin typeface="Times New Roman" charset="0"/>
                <a:ea typeface="MS PGothic" charset="-128"/>
              </a:rPr>
              <a:t>A.    Depression is the single most significant factor that contributes to suicide.</a:t>
            </a:r>
            <a:endParaRPr lang="en-US" altLang="en-US" b="1" dirty="0">
              <a:latin typeface="Times New Roman" charset="0"/>
              <a:ea typeface="MS PGothic" charset="-128"/>
            </a:endParaRPr>
          </a:p>
          <a:p>
            <a:r>
              <a:rPr lang="en-US" altLang="en-US" dirty="0">
                <a:latin typeface="Times New Roman" charset="0"/>
                <a:ea typeface="MS PGothic" charset="-128"/>
              </a:rPr>
              <a:t>B.    It is a common misconception that people who threaten suicide never commit it.</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Threatening suicide is an indication that someone is in a crisis that he or she cannot handle alone.</a:t>
            </a:r>
          </a:p>
          <a:p>
            <a:r>
              <a:rPr lang="en-US" altLang="en-US" dirty="0">
                <a:latin typeface="Times New Roman" charset="0"/>
                <a:ea typeface="MS PGothic" charset="-128"/>
              </a:rPr>
              <a:t>       2.    Immediate intervention is necessary.</a:t>
            </a: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D2F038-118A-A84D-92B4-05DF93BB678F}"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065771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Be alert to these warning signs:</a:t>
            </a:r>
            <a:endParaRPr lang="en-US" altLang="en-US" b="1" dirty="0">
              <a:latin typeface="Times New Roman" charset="0"/>
              <a:ea typeface="MS PGothic" charset="-128"/>
            </a:endParaRPr>
          </a:p>
          <a:p>
            <a:r>
              <a:rPr lang="en-US" sz="1200" b="1"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1.    Feelings of sadness, deep despair, or hopelessness that suggests depression</a:t>
            </a:r>
          </a:p>
          <a:p>
            <a:r>
              <a:rPr lang="en-US" sz="1200" kern="1200" dirty="0">
                <a:solidFill>
                  <a:schemeClr val="tx1"/>
                </a:solidFill>
                <a:effectLst/>
                <a:latin typeface="Times New Roman" pitchFamily="18" charset="0"/>
                <a:ea typeface="MS PGothic" pitchFamily="34" charset="-128"/>
                <a:cs typeface="+mn-cs"/>
              </a:rPr>
              <a:t>       2.    Appearing detached from the situation</a:t>
            </a:r>
          </a:p>
          <a:p>
            <a:r>
              <a:rPr lang="en-US" sz="1200" kern="1200" dirty="0">
                <a:solidFill>
                  <a:schemeClr val="tx1"/>
                </a:solidFill>
                <a:effectLst/>
                <a:latin typeface="Times New Roman" pitchFamily="18" charset="0"/>
                <a:ea typeface="MS PGothic" pitchFamily="34" charset="-128"/>
                <a:cs typeface="+mn-cs"/>
              </a:rPr>
              <a:t>       3.    Inability to talk about the future</a:t>
            </a:r>
          </a:p>
          <a:p>
            <a:r>
              <a:rPr lang="en-US" sz="1200" kern="1200" dirty="0">
                <a:solidFill>
                  <a:schemeClr val="tx1"/>
                </a:solidFill>
                <a:effectLst/>
                <a:latin typeface="Times New Roman" pitchFamily="18" charset="0"/>
                <a:ea typeface="MS PGothic" pitchFamily="34" charset="-128"/>
                <a:cs typeface="+mn-cs"/>
              </a:rPr>
              <a:t>       4.    Suggestions of suicide</a:t>
            </a:r>
          </a:p>
          <a:p>
            <a:r>
              <a:rPr lang="en-US" sz="1200" kern="1200" dirty="0">
                <a:solidFill>
                  <a:schemeClr val="tx1"/>
                </a:solidFill>
                <a:effectLst/>
                <a:latin typeface="Times New Roman" pitchFamily="18" charset="0"/>
                <a:ea typeface="MS PGothic" pitchFamily="34" charset="-128"/>
                <a:cs typeface="+mn-cs"/>
              </a:rPr>
              <a:t>       5.    Specific plans for committing suicide or related to death</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C3E26D-1066-9A45-ABB0-1B62DF228BC2}" type="slidenum">
              <a:rPr lang="en-US" altLang="en-US" sz="1200"/>
              <a:pPr eaLnBrk="1" hangingPunct="1"/>
              <a:t>63</a:t>
            </a:fld>
            <a:endParaRPr lang="en-US" altLang="en-US" sz="1200" dirty="0"/>
          </a:p>
        </p:txBody>
      </p:sp>
    </p:spTree>
    <p:extLst>
      <p:ext uri="{BB962C8B-B14F-4D97-AF65-F5344CB8AC3E}">
        <p14:creationId xmlns:p14="http://schemas.microsoft.com/office/powerpoint/2010/main" val="2624672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risk factors for suicide. </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0490A3E-75BB-C84A-A19E-2EC9E8422344}" type="slidenum">
              <a:rPr lang="en-US" altLang="en-US" sz="1200"/>
              <a:pPr eaLnBrk="1" hangingPunct="1"/>
              <a:t>64</a:t>
            </a:fld>
            <a:endParaRPr lang="en-US" altLang="en-US" sz="1200" dirty="0"/>
          </a:p>
        </p:txBody>
      </p:sp>
    </p:spTree>
    <p:extLst>
      <p:ext uri="{BB962C8B-B14F-4D97-AF65-F5344CB8AC3E}">
        <p14:creationId xmlns:p14="http://schemas.microsoft.com/office/powerpoint/2010/main" val="356365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Consider the following additional risk factors for suicide:</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Are there any unsafe objects in the patient</a:t>
            </a:r>
            <a:r>
              <a:rPr lang="ja-JP" altLang="en-US" dirty="0">
                <a:latin typeface="Times New Roman" charset="0"/>
                <a:ea typeface="MS PGothic" charset="-128"/>
              </a:rPr>
              <a:t>’</a:t>
            </a:r>
            <a:r>
              <a:rPr lang="en-US" altLang="ja-JP" dirty="0">
                <a:latin typeface="Times New Roman" charset="0"/>
                <a:ea typeface="MS PGothic" charset="-128"/>
              </a:rPr>
              <a:t>s hands or nearby?</a:t>
            </a:r>
          </a:p>
          <a:p>
            <a:r>
              <a:rPr lang="en-US" altLang="en-US" dirty="0">
                <a:latin typeface="Times New Roman" charset="0"/>
                <a:ea typeface="MS PGothic" charset="-128"/>
              </a:rPr>
              <a:t>         2.    Is the environment unsafe?</a:t>
            </a:r>
          </a:p>
          <a:p>
            <a:r>
              <a:rPr lang="en-US" altLang="en-US" dirty="0">
                <a:latin typeface="Times New Roman" charset="0"/>
                <a:ea typeface="MS PGothic" charset="-128"/>
              </a:rPr>
              <a:t>         3.    Is there evidence of self-destructive behavior?</a:t>
            </a:r>
          </a:p>
          <a:p>
            <a:r>
              <a:rPr lang="en-US" altLang="en-US" dirty="0">
                <a:latin typeface="Times New Roman" charset="0"/>
                <a:ea typeface="MS PGothic" charset="-128"/>
              </a:rPr>
              <a:t>         4.    Is there an imminent threat to the patient or others?</a:t>
            </a:r>
          </a:p>
          <a:p>
            <a:r>
              <a:rPr lang="en-US" altLang="en-US" dirty="0">
                <a:latin typeface="Times New Roman" charset="0"/>
                <a:ea typeface="MS PGothic" charset="-128"/>
              </a:rPr>
              <a:t>	</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B2CB53-6AEE-2A49-A98F-D03B7A0C78B5}" type="slidenum">
              <a:rPr lang="en-US" altLang="en-US" sz="1200"/>
              <a:pPr eaLnBrk="1" hangingPunct="1"/>
              <a:t>65</a:t>
            </a:fld>
            <a:endParaRPr lang="en-US" altLang="en-US" sz="1200" dirty="0"/>
          </a:p>
        </p:txBody>
      </p:sp>
    </p:spTree>
    <p:extLst>
      <p:ext uri="{BB962C8B-B14F-4D97-AF65-F5344CB8AC3E}">
        <p14:creationId xmlns:p14="http://schemas.microsoft.com/office/powerpoint/2010/main" val="1065292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5.    Is there an underlying medical problem?</a:t>
            </a:r>
          </a:p>
          <a:p>
            <a:r>
              <a:rPr lang="en-US" altLang="en-US" dirty="0">
                <a:latin typeface="Times New Roman" charset="0"/>
                <a:ea typeface="MS PGothic" charset="-128"/>
              </a:rPr>
              <a:t>       6.    Are there cultural, religious, or social beliefs promoting suicide?</a:t>
            </a:r>
          </a:p>
          <a:p>
            <a:r>
              <a:rPr lang="en-US" altLang="en-US" dirty="0">
                <a:latin typeface="Times New Roman" charset="0"/>
                <a:ea typeface="MS PGothic" charset="-128"/>
              </a:rPr>
              <a:t>       7.    Has there been trauma?</a:t>
            </a:r>
          </a:p>
          <a:p>
            <a:r>
              <a:rPr lang="en-US" altLang="en-US" dirty="0">
                <a:latin typeface="Times New Roman" charset="0"/>
                <a:ea typeface="MS PGothic" charset="-128"/>
              </a:rPr>
              <a:t>E.    A suicidal patient may be homicidal.</a:t>
            </a:r>
            <a:endParaRPr lang="en-US" altLang="en-US" b="1" dirty="0">
              <a:latin typeface="Times New Roman" charset="0"/>
              <a:ea typeface="MS PGothic" charset="-128"/>
            </a:endParaRPr>
          </a:p>
          <a:p>
            <a:r>
              <a:rPr lang="en-US" altLang="en-US" b="1" dirty="0">
                <a:latin typeface="Times New Roman" charset="0"/>
                <a:ea typeface="MS PGothic" charset="-128"/>
              </a:rPr>
              <a:t>	</a:t>
            </a:r>
            <a:endParaRPr lang="en-US"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19C37A-927F-7F4E-B744-14D90C7946C6}"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5833780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XIII. Posttraumatic Stress Disorder and Returning Combat Veterans</a:t>
            </a:r>
          </a:p>
          <a:p>
            <a:r>
              <a:rPr lang="en-US" altLang="en-US" dirty="0">
                <a:latin typeface="Times New Roman" charset="0"/>
                <a:ea typeface="MS PGothic" charset="-128"/>
              </a:rPr>
              <a:t>A.    PTSD can occur after exposure to, or injury from, a traumatic event.</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Example events:</a:t>
            </a:r>
          </a:p>
          <a:p>
            <a:r>
              <a:rPr lang="en-US" altLang="en-US" dirty="0">
                <a:latin typeface="Times New Roman" charset="0"/>
                <a:ea typeface="MS PGothic" charset="-128"/>
              </a:rPr>
              <a:t>              a.    Sexual and physical assault</a:t>
            </a:r>
          </a:p>
          <a:p>
            <a:r>
              <a:rPr lang="en-US" altLang="en-US" dirty="0">
                <a:latin typeface="Times New Roman" charset="0"/>
                <a:ea typeface="MS PGothic" charset="-128"/>
              </a:rPr>
              <a:t>              b.    Child abuse</a:t>
            </a:r>
          </a:p>
          <a:p>
            <a:r>
              <a:rPr lang="en-US" altLang="en-US" dirty="0">
                <a:latin typeface="Times New Roman" charset="0"/>
                <a:ea typeface="MS PGothic" charset="-128"/>
              </a:rPr>
              <a:t>              c.    Serious accidents</a:t>
            </a: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07D9B1-7F50-4847-B69D-8DC7780B9448}" type="slidenum">
              <a:rPr lang="en-US" altLang="en-US" sz="1200"/>
              <a:pPr eaLnBrk="1" hangingPunct="1"/>
              <a:t>67</a:t>
            </a:fld>
            <a:endParaRPr lang="en-US" altLang="en-US" sz="1200" dirty="0"/>
          </a:p>
        </p:txBody>
      </p:sp>
    </p:spTree>
    <p:extLst>
      <p:ext uri="{BB962C8B-B14F-4D97-AF65-F5344CB8AC3E}">
        <p14:creationId xmlns:p14="http://schemas.microsoft.com/office/powerpoint/2010/main" val="2177344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d.   Natural disasters</a:t>
            </a:r>
          </a:p>
          <a:p>
            <a:r>
              <a:rPr lang="en-US" altLang="en-US" dirty="0">
                <a:latin typeface="Times New Roman" charset="0"/>
                <a:ea typeface="MS PGothic" charset="-128"/>
              </a:rPr>
              <a:t>    e.   War</a:t>
            </a:r>
          </a:p>
          <a:p>
            <a:r>
              <a:rPr lang="en-US" altLang="en-US" dirty="0">
                <a:latin typeface="Times New Roman" charset="0"/>
                <a:ea typeface="MS PGothic" charset="-128"/>
              </a:rPr>
              <a:t>    f.    Loss of a loved one</a:t>
            </a:r>
          </a:p>
          <a:p>
            <a:r>
              <a:rPr lang="en-US" altLang="en-US" dirty="0">
                <a:latin typeface="Times New Roman" charset="0"/>
                <a:ea typeface="MS PGothic" charset="-128"/>
              </a:rPr>
              <a:t>    g.   Stressful life changes</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C5FB20-5434-EE44-8405-04D98A9293B9}"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500943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charset="0"/>
                <a:ea typeface="MS PGothic" charset="-128"/>
              </a:rPr>
              <a:t>1.    PTSD is not necessarily the result of one isolated or recent event.</a:t>
            </a:r>
          </a:p>
          <a:p>
            <a:r>
              <a:rPr lang="en-US" altLang="en-US" dirty="0">
                <a:latin typeface="Times New Roman" charset="0"/>
                <a:ea typeface="MS PGothic" charset="-128"/>
              </a:rPr>
              <a:t>2.    An estimated 7% to 8% of the general population will experience signs of PTSD at some point in their lives.</a:t>
            </a:r>
          </a:p>
          <a:p>
            <a:r>
              <a:rPr lang="en-US" altLang="en-US" dirty="0">
                <a:latin typeface="Times New Roman" charset="0"/>
                <a:ea typeface="MS PGothic" charset="-128"/>
              </a:rPr>
              <a:t>3.    Military personnel who have experienced combat have a high incidence of PTSD.</a:t>
            </a:r>
          </a:p>
          <a:p>
            <a:r>
              <a:rPr lang="en-US" altLang="en-US" dirty="0">
                <a:latin typeface="Times New Roman" charset="0"/>
                <a:ea typeface="MS PGothic" charset="-128"/>
              </a:rPr>
              <a:t>	</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E3764F-A6E1-D748-936E-A5098611CF40}"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4904766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Signs and symptoms of PTSD.</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Symptoms of PTSD include feelings of:</a:t>
            </a:r>
          </a:p>
          <a:p>
            <a:r>
              <a:rPr lang="en-US" altLang="en-US" dirty="0">
                <a:latin typeface="Times New Roman" charset="0"/>
                <a:ea typeface="MS PGothic" charset="-128"/>
              </a:rPr>
              <a:t>              a.    Helplessness</a:t>
            </a:r>
          </a:p>
          <a:p>
            <a:r>
              <a:rPr lang="en-US" altLang="en-US" dirty="0">
                <a:latin typeface="Times New Roman" charset="0"/>
                <a:ea typeface="MS PGothic" charset="-128"/>
              </a:rPr>
              <a:t>              b.    Anxiety</a:t>
            </a:r>
          </a:p>
          <a:p>
            <a:r>
              <a:rPr lang="en-US" altLang="en-US" dirty="0">
                <a:latin typeface="Times New Roman" charset="0"/>
                <a:ea typeface="MS PGothic" charset="-128"/>
              </a:rPr>
              <a:t>              c.    Anger</a:t>
            </a:r>
          </a:p>
          <a:p>
            <a:r>
              <a:rPr lang="en-US" altLang="en-US" dirty="0">
                <a:latin typeface="Times New Roman" charset="0"/>
                <a:ea typeface="MS PGothic" charset="-128"/>
              </a:rPr>
              <a:t>              d.    Fear</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4F2053-5929-094C-A330-5F59A76F3716}" type="slidenum">
              <a:rPr lang="en-US" altLang="en-US" sz="1200"/>
              <a:pPr eaLnBrk="1" hangingPunct="1"/>
              <a:t>70</a:t>
            </a:fld>
            <a:endParaRPr lang="en-US" altLang="en-US" sz="1200" dirty="0"/>
          </a:p>
        </p:txBody>
      </p:sp>
    </p:spTree>
    <p:extLst>
      <p:ext uri="{BB962C8B-B14F-4D97-AF65-F5344CB8AC3E}">
        <p14:creationId xmlns:p14="http://schemas.microsoft.com/office/powerpoint/2010/main" val="4508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Defining a Behavioral Crisis</a:t>
            </a:r>
          </a:p>
          <a:p>
            <a:r>
              <a:rPr lang="en-US" altLang="en-US" dirty="0">
                <a:latin typeface="Times New Roman" charset="0"/>
                <a:ea typeface="MS PGothic" charset="-128"/>
              </a:rPr>
              <a:t>A.    Behavior is what you can see of a person</a:t>
            </a:r>
            <a:r>
              <a:rPr lang="ja-JP" altLang="en-US" dirty="0">
                <a:latin typeface="Times New Roman" charset="0"/>
                <a:ea typeface="MS PGothic" charset="-128"/>
              </a:rPr>
              <a:t>’</a:t>
            </a:r>
            <a:r>
              <a:rPr lang="en-US" altLang="ja-JP" dirty="0">
                <a:latin typeface="Times New Roman" charset="0"/>
                <a:ea typeface="MS PGothic" charset="-128"/>
              </a:rPr>
              <a:t>s response to the environment: his or her actions.</a:t>
            </a:r>
          </a:p>
          <a:p>
            <a:r>
              <a:rPr lang="en-US" altLang="en-US" dirty="0">
                <a:latin typeface="Times New Roman" charset="0"/>
                <a:ea typeface="MS PGothic" charset="-128"/>
              </a:rPr>
              <a:t>       1.    Over time, people learn to adapt to a variety of situations in daily life, including stress.</a:t>
            </a:r>
          </a:p>
          <a:p>
            <a:r>
              <a:rPr lang="en-US" altLang="en-US" dirty="0">
                <a:latin typeface="Times New Roman" charset="0"/>
                <a:ea typeface="MS PGothic" charset="-128"/>
              </a:rPr>
              <a:t>       2.    Sometimes stress is so great that the normal ways of coping are not enough, or the person uses negative coping mechanisms (eg, withdrawal, drugs and alcohol).</a:t>
            </a:r>
          </a:p>
          <a:p>
            <a:r>
              <a:rPr lang="en-US" altLang="en-US" dirty="0">
                <a:latin typeface="Times New Roman" charset="0"/>
                <a:ea typeface="MS PGothic" charset="-128"/>
              </a:rPr>
              <a:t>       3.    Reactions to stress that are acute and those that develop over time can create a crisis.</a:t>
            </a:r>
          </a:p>
          <a:p>
            <a:r>
              <a:rPr lang="en-US" altLang="en-US" dirty="0">
                <a:latin typeface="Times New Roman" charset="0"/>
                <a:ea typeface="MS PGothic" charset="-128"/>
              </a:rPr>
              <a:t>             a.    The change in behavior may considered inappropriate or </a:t>
            </a:r>
            <a:r>
              <a:rPr lang="ja-JP" altLang="en-US" dirty="0">
                <a:latin typeface="Times New Roman" charset="0"/>
                <a:ea typeface="MS PGothic" charset="-128"/>
              </a:rPr>
              <a:t>“</a:t>
            </a:r>
            <a:r>
              <a:rPr lang="en-US" altLang="ja-JP" dirty="0">
                <a:latin typeface="Times New Roman" charset="0"/>
                <a:ea typeface="MS PGothic" charset="-128"/>
              </a:rPr>
              <a:t>not normal</a:t>
            </a:r>
            <a:r>
              <a:rPr lang="ja-JP" altLang="en-US" dirty="0">
                <a:latin typeface="Times New Roman" charset="0"/>
                <a:ea typeface="MS PGothic" charset="-128"/>
              </a:rPr>
              <a:t>”</a:t>
            </a:r>
            <a:r>
              <a:rPr lang="en-US" altLang="ja-JP" dirty="0">
                <a:latin typeface="Times New Roman" charset="0"/>
                <a:ea typeface="MS PGothic" charset="-128"/>
              </a:rPr>
              <a:t> by the person who calls 9-1-1.</a:t>
            </a:r>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F003367-7BBF-EF45-8D95-AD1AAE1EC357}" type="slidenum">
              <a:rPr lang="en-US" altLang="en-US" sz="1200"/>
              <a:pPr eaLnBrk="1" hangingPunct="1"/>
              <a:t>8</a:t>
            </a:fld>
            <a:endParaRPr lang="en-US" altLang="en-US" sz="1200" dirty="0"/>
          </a:p>
        </p:txBody>
      </p:sp>
    </p:spTree>
    <p:extLst>
      <p:ext uri="{BB962C8B-B14F-4D97-AF65-F5344CB8AC3E}">
        <p14:creationId xmlns:p14="http://schemas.microsoft.com/office/powerpoint/2010/main" val="11979232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People with PTSD:</a:t>
            </a:r>
          </a:p>
          <a:p>
            <a:r>
              <a:rPr lang="en-US" altLang="en-US" dirty="0">
                <a:latin typeface="Times New Roman" charset="0"/>
                <a:ea typeface="MS PGothic" charset="-128"/>
              </a:rPr>
              <a:t>       a.    Frequently avoid things that remind them of the trauma.</a:t>
            </a:r>
          </a:p>
          <a:p>
            <a:r>
              <a:rPr lang="en-US" altLang="en-US" dirty="0">
                <a:latin typeface="Times New Roman" charset="0"/>
                <a:ea typeface="MS PGothic" charset="-128"/>
              </a:rPr>
              <a:t>       b.    Suffer constant nervous system arousal that is not easily suppressed</a:t>
            </a:r>
          </a:p>
          <a:p>
            <a:r>
              <a:rPr lang="en-US" altLang="en-US" dirty="0">
                <a:latin typeface="Times New Roman" charset="0"/>
                <a:ea typeface="MS PGothic" charset="-128"/>
              </a:rPr>
              <a:t>              i.    Heart rate increases, pupils dilate, and systolic blood pressure increases.</a:t>
            </a:r>
          </a:p>
          <a:p>
            <a:r>
              <a:rPr lang="en-US" altLang="en-US" dirty="0">
                <a:latin typeface="Times New Roman" charset="0"/>
                <a:ea typeface="MS PGothic" charset="-128"/>
              </a:rPr>
              <a:t>              ii.   Senses are sharpened, and mental acuity is heightened.</a:t>
            </a:r>
          </a:p>
          <a:p>
            <a:r>
              <a:rPr lang="en-US" altLang="en-US" dirty="0">
                <a:latin typeface="Times New Roman" charset="0"/>
                <a:ea typeface="MS PGothic" charset="-128"/>
              </a:rPr>
              <a:t>       c.    Often relive the traumatic event through intrusive thoughts, nightmares, or even flashbacks</a:t>
            </a:r>
          </a:p>
          <a:p>
            <a:r>
              <a:rPr lang="en-US" altLang="en-US" dirty="0">
                <a:latin typeface="Times New Roman" charset="0"/>
                <a:ea typeface="MS PGothic" charset="-128"/>
              </a:rPr>
              <a:t>3.    Dissociative PTSD occurs when the person attempts to find an escape from constant internal distress or a particularly disturbing event.</a:t>
            </a:r>
          </a:p>
          <a:p>
            <a:r>
              <a:rPr lang="en-US" altLang="en-US" dirty="0">
                <a:latin typeface="Times New Roman" charset="0"/>
                <a:ea typeface="MS PGothic" charset="-128"/>
              </a:rPr>
              <a:t>	</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0F1E7D5-E885-BF45-AAE9-4EC6760C1C00}" type="slidenum">
              <a:rPr lang="en-US" altLang="en-US" sz="1200"/>
              <a:pPr eaLnBrk="1" hangingPunct="1"/>
              <a:t>71</a:t>
            </a:fld>
            <a:endParaRPr lang="en-US" altLang="en-US" sz="1200" dirty="0"/>
          </a:p>
        </p:txBody>
      </p:sp>
    </p:spTree>
    <p:extLst>
      <p:ext uri="{BB962C8B-B14F-4D97-AF65-F5344CB8AC3E}">
        <p14:creationId xmlns:p14="http://schemas.microsoft.com/office/powerpoint/2010/main" val="18699737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n-cs"/>
              </a:rPr>
              <a:t>4.   Alcohol and/or drug use is common.</a:t>
            </a:r>
          </a:p>
          <a:p>
            <a:r>
              <a:rPr lang="en-US" sz="1200" kern="1200" dirty="0">
                <a:solidFill>
                  <a:schemeClr val="tx1"/>
                </a:solidFill>
                <a:effectLst/>
                <a:latin typeface="Times New Roman" pitchFamily="18" charset="0"/>
                <a:ea typeface="MS PGothic" pitchFamily="34" charset="-128"/>
                <a:cs typeface="+mn-cs"/>
              </a:rPr>
              <a:t>5.   Veterans have an increased risk of suicide.</a:t>
            </a:r>
          </a:p>
          <a:p>
            <a:r>
              <a:rPr lang="en-US" sz="1200" kern="1200" dirty="0">
                <a:solidFill>
                  <a:schemeClr val="tx1"/>
                </a:solidFill>
                <a:effectLst/>
                <a:latin typeface="Times New Roman" pitchFamily="18" charset="0"/>
                <a:ea typeface="MS PGothic" pitchFamily="34" charset="-128"/>
                <a:cs typeface="+mn-cs"/>
              </a:rPr>
              <a:t>6.   Veterans may develop a variety of physical conditions related to injuries sustained during combat, as well as from unfocused pain that is not associated with any specific body part.</a:t>
            </a:r>
          </a:p>
          <a:p>
            <a:r>
              <a:rPr lang="en-US" sz="1200" kern="1200" dirty="0">
                <a:solidFill>
                  <a:schemeClr val="tx1"/>
                </a:solidFill>
                <a:effectLst/>
                <a:latin typeface="Times New Roman" pitchFamily="18" charset="0"/>
                <a:ea typeface="MS PGothic" pitchFamily="34" charset="-128"/>
                <a:cs typeface="+mn-cs"/>
              </a:rPr>
              <a:t>7.   Combat veterans have a higher incidence of traumatic brain injury (TBI) sustained from trauma secondary to the explosion of an improvised explosive device (IED).</a:t>
            </a:r>
          </a:p>
          <a:p>
            <a:r>
              <a:rPr lang="en-US" sz="1200" kern="1200" dirty="0">
                <a:solidFill>
                  <a:schemeClr val="tx1"/>
                </a:solidFill>
                <a:effectLst/>
                <a:latin typeface="Times New Roman" pitchFamily="18" charset="0"/>
                <a:ea typeface="MS PGothic" pitchFamily="34" charset="-128"/>
                <a:cs typeface="+mn-cs"/>
              </a:rPr>
              <a:t>      a.    Eliminate excess noise, refrain from touching or doing anything to the veteran without an explanation and keep your diesel equipment far away. </a:t>
            </a: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039C05-A100-3D44-8C10-145E0B0DFB4E}" type="slidenum">
              <a:rPr lang="en-US" altLang="en-US" sz="1200"/>
              <a:pPr eaLnBrk="1" hangingPunct="1"/>
              <a:t>72</a:t>
            </a:fld>
            <a:endParaRPr lang="en-US" altLang="en-US" sz="1200" dirty="0"/>
          </a:p>
        </p:txBody>
      </p:sp>
    </p:spTree>
    <p:extLst>
      <p:ext uri="{BB962C8B-B14F-4D97-AF65-F5344CB8AC3E}">
        <p14:creationId xmlns:p14="http://schemas.microsoft.com/office/powerpoint/2010/main" val="2260625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Caring for the combat veteran</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The returning combat veteran is a patient who will require a unique level of understanding, compassion, and specialized attention.</a:t>
            </a:r>
          </a:p>
          <a:p>
            <a:r>
              <a:rPr lang="en-US" altLang="en-US" dirty="0">
                <a:latin typeface="Times New Roman" charset="0"/>
                <a:ea typeface="MS PGothic" charset="-128"/>
              </a:rPr>
              <a:t>              a.    Be careful how you phrase your questions.</a:t>
            </a:r>
          </a:p>
          <a:p>
            <a:r>
              <a:rPr lang="en-US" altLang="en-US" dirty="0">
                <a:latin typeface="Times New Roman" charset="0"/>
                <a:ea typeface="MS PGothic" charset="-128"/>
              </a:rPr>
              <a:t>              b.    Use a calm, firm voice, but be in charge.</a:t>
            </a:r>
          </a:p>
          <a:p>
            <a:r>
              <a:rPr lang="en-US" altLang="en-US" dirty="0">
                <a:latin typeface="Times New Roman" charset="0"/>
                <a:ea typeface="MS PGothic" charset="-128"/>
              </a:rPr>
              <a:t>              c.    Respect a veteran</a:t>
            </a:r>
            <a:r>
              <a:rPr lang="ja-JP" altLang="en-US" dirty="0">
                <a:latin typeface="Times New Roman" charset="0"/>
                <a:ea typeface="MS PGothic" charset="-128"/>
              </a:rPr>
              <a:t>’</a:t>
            </a:r>
            <a:r>
              <a:rPr lang="en-US" altLang="ja-JP" dirty="0">
                <a:latin typeface="Times New Roman" charset="0"/>
                <a:ea typeface="MS PGothic" charset="-128"/>
              </a:rPr>
              <a:t>s personal space. </a:t>
            </a:r>
          </a:p>
          <a:p>
            <a:r>
              <a:rPr lang="en-US" altLang="en-US" dirty="0">
                <a:latin typeface="Times New Roman" charset="0"/>
                <a:ea typeface="MS PGothic" charset="-128"/>
              </a:rPr>
              <a:t>              d.    Limit the number of people involved or move to a private and quiet space.</a:t>
            </a:r>
          </a:p>
          <a:p>
            <a:r>
              <a:rPr lang="en-US" altLang="en-US" dirty="0">
                <a:latin typeface="Times New Roman" charset="0"/>
                <a:ea typeface="MS PGothic" charset="-128"/>
              </a:rPr>
              <a:t>              e.    Ask about suicidal intentions.</a:t>
            </a: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7D1BF2-12C7-3F4C-9BCB-452CC9E6220B}" type="slidenum">
              <a:rPr lang="en-US" altLang="en-US" sz="1200"/>
              <a:pPr eaLnBrk="1" hangingPunct="1"/>
              <a:t>73</a:t>
            </a:fld>
            <a:endParaRPr lang="en-US" altLang="en-US" sz="1200" dirty="0"/>
          </a:p>
        </p:txBody>
      </p:sp>
    </p:spTree>
    <p:extLst>
      <p:ext uri="{BB962C8B-B14F-4D97-AF65-F5344CB8AC3E}">
        <p14:creationId xmlns:p14="http://schemas.microsoft.com/office/powerpoint/2010/main" val="5352105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Military personnel are trained to use weapons and are resourceful at improvising weapons. Ensure there is nothing the patient can access and use as a weapon.</a:t>
            </a:r>
          </a:p>
          <a:p>
            <a:r>
              <a:rPr lang="en-US" altLang="en-US" dirty="0">
                <a:latin typeface="Times New Roman" charset="0"/>
                <a:ea typeface="MS PGothic" charset="-128"/>
              </a:rPr>
              <a:t>3.    Physical restraint will not be effective with this population and may simply escalate the problem.</a:t>
            </a:r>
          </a:p>
          <a:p>
            <a:r>
              <a:rPr lang="en-US" altLang="en-US" dirty="0">
                <a:latin typeface="Times New Roman" charset="0"/>
                <a:ea typeface="MS PGothic" charset="-128"/>
              </a:rPr>
              <a:t>	</a:t>
            </a: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AC08D2-0999-3E43-ACC3-69622EF51385}"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6216455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XIV. Medicolegal Considerations</a:t>
            </a:r>
          </a:p>
          <a:p>
            <a:r>
              <a:rPr lang="en-US" altLang="en-US" dirty="0">
                <a:latin typeface="Times New Roman" charset="0"/>
                <a:ea typeface="MS PGothic" charset="-128"/>
              </a:rPr>
              <a:t>A.    The medical and legal aspects of emergency medical care become more complicated when the patient is undergoing a behavioral health emergency.</a:t>
            </a:r>
            <a:endParaRPr lang="en-US" altLang="en-US" b="1" dirty="0">
              <a:latin typeface="Times New Roman" charset="0"/>
              <a:ea typeface="MS PGothic" charset="-128"/>
            </a:endParaRPr>
          </a:p>
          <a:p>
            <a:r>
              <a:rPr lang="en-US" altLang="en-US" b="1" dirty="0">
                <a:latin typeface="Times New Roman" charset="0"/>
                <a:ea typeface="MS PGothic" charset="-128"/>
              </a:rPr>
              <a:t>	</a:t>
            </a:r>
            <a:endParaRPr lang="en-US"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5DEF7B-5534-B24E-9ED6-14B2BD99F841}"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2823494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Once you have determined that a patient has impaired mental capacity, you must decide whether he or she requires immediate emergency medical care.</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A patient in a mentally unstable condition may resist your attempt to provide care.</a:t>
            </a:r>
          </a:p>
          <a:p>
            <a:r>
              <a:rPr lang="en-US" altLang="en-US" dirty="0">
                <a:latin typeface="Times New Roman" charset="0"/>
                <a:ea typeface="MS PGothic" charset="-128"/>
              </a:rPr>
              <a:t>       2.    Do not leave the patient alone.</a:t>
            </a:r>
          </a:p>
          <a:p>
            <a:r>
              <a:rPr lang="en-US" altLang="en-US" dirty="0">
                <a:latin typeface="Times New Roman" charset="0"/>
                <a:ea typeface="MS PGothic" charset="-128"/>
              </a:rPr>
              <a:t>       3.    Request law enforcement personnel to handle the patient.</a:t>
            </a: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23ED426-D46A-894C-A7F7-6BE3F82D5883}" type="slidenum">
              <a:rPr lang="en-US" altLang="en-US" sz="1200"/>
              <a:pPr eaLnBrk="1" hangingPunct="1"/>
              <a:t>76</a:t>
            </a:fld>
            <a:endParaRPr lang="en-US" altLang="en-US" sz="1200" dirty="0"/>
          </a:p>
        </p:txBody>
      </p:sp>
    </p:spTree>
    <p:extLst>
      <p:ext uri="{BB962C8B-B14F-4D97-AF65-F5344CB8AC3E}">
        <p14:creationId xmlns:p14="http://schemas.microsoft.com/office/powerpoint/2010/main" val="3005517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Consent</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Implied consent is assumed with a patient who is not mentally competent to grant consent.</a:t>
            </a:r>
          </a:p>
          <a:p>
            <a:r>
              <a:rPr lang="en-US" altLang="en-US" dirty="0">
                <a:latin typeface="Times New Roman" charset="0"/>
                <a:ea typeface="MS PGothic" charset="-128"/>
              </a:rPr>
              <a:t>       2.    Consent matters are not always clear-cut in </a:t>
            </a:r>
            <a:r>
              <a:rPr lang="en-US" altLang="en-US" dirty="0"/>
              <a:t>behavioral health </a:t>
            </a:r>
            <a:r>
              <a:rPr lang="en-US" altLang="en-US" dirty="0">
                <a:latin typeface="Times New Roman" charset="0"/>
                <a:ea typeface="MS PGothic" charset="-128"/>
              </a:rPr>
              <a:t>emergencies.</a:t>
            </a:r>
          </a:p>
          <a:p>
            <a:r>
              <a:rPr lang="en-US" altLang="en-US" dirty="0">
                <a:latin typeface="Times New Roman" charset="0"/>
                <a:ea typeface="MS PGothic" charset="-128"/>
              </a:rPr>
              <a:t>              a.    If you are not sure, request the assistance of law enforcement personnel or guidance from medical control.</a:t>
            </a: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64B09B-B22A-6941-B5E8-95ACB346717F}" type="slidenum">
              <a:rPr lang="en-US" altLang="en-US" sz="1200"/>
              <a:pPr eaLnBrk="1" hangingPunct="1"/>
              <a:t>77</a:t>
            </a:fld>
            <a:endParaRPr lang="en-US" altLang="en-US" sz="1200" dirty="0"/>
          </a:p>
        </p:txBody>
      </p:sp>
    </p:spTree>
    <p:extLst>
      <p:ext uri="{BB962C8B-B14F-4D97-AF65-F5344CB8AC3E}">
        <p14:creationId xmlns:p14="http://schemas.microsoft.com/office/powerpoint/2010/main" val="4914892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Limited legal authority</a:t>
            </a:r>
            <a:endParaRPr lang="en-US" altLang="en-US" b="1" dirty="0">
              <a:latin typeface="Times New Roman" charset="0"/>
              <a:ea typeface="MS PGothic" charset="-128"/>
            </a:endParaRPr>
          </a:p>
          <a:p>
            <a:r>
              <a:rPr lang="en-US" altLang="en-US" b="1" dirty="0">
                <a:latin typeface="Times New Roman" charset="0"/>
                <a:ea typeface="MS PGothic" charset="-128"/>
              </a:rPr>
              <a:t>       </a:t>
            </a:r>
            <a:r>
              <a:rPr lang="en-US" altLang="en-US" dirty="0">
                <a:latin typeface="Times New Roman" charset="0"/>
                <a:ea typeface="MS PGothic" charset="-128"/>
              </a:rPr>
              <a:t>1.    The EMT has limited legal authority to require or force a patient to undergo emergency medical care when no life-threatening emergency exists.</a:t>
            </a:r>
          </a:p>
          <a:p>
            <a:r>
              <a:rPr lang="en-US" altLang="en-US" dirty="0">
                <a:latin typeface="Times New Roman" charset="0"/>
                <a:ea typeface="MS PGothic" charset="-128"/>
              </a:rPr>
              <a:t>       2.    A competent adult has the right to refuse treatment, even if life-saving care is involved.</a:t>
            </a: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027B0F-43D2-EE44-8707-3F54E53CADDC}" type="slidenum">
              <a:rPr lang="en-US" altLang="en-US" sz="1200"/>
              <a:pPr eaLnBrk="1" hangingPunct="1"/>
              <a:t>78</a:t>
            </a:fld>
            <a:endParaRPr lang="en-US" altLang="en-US" sz="1200" dirty="0"/>
          </a:p>
        </p:txBody>
      </p:sp>
    </p:spTree>
    <p:extLst>
      <p:ext uri="{BB962C8B-B14F-4D97-AF65-F5344CB8AC3E}">
        <p14:creationId xmlns:p14="http://schemas.microsoft.com/office/powerpoint/2010/main" val="1237012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In psychiatric cases, a court of law would probably consider your actions in providing life-saving care to be appropriate.</a:t>
            </a:r>
          </a:p>
          <a:p>
            <a:r>
              <a:rPr lang="en-US" altLang="en-US" dirty="0">
                <a:latin typeface="Times New Roman" charset="0"/>
                <a:ea typeface="MS PGothic" charset="-128"/>
              </a:rPr>
              <a:t>       a.    A patient who is in any way impaired may not be considered competent to refuse treatment or transportation.</a:t>
            </a:r>
          </a:p>
          <a:p>
            <a:r>
              <a:rPr lang="en-US" altLang="en-US" dirty="0">
                <a:latin typeface="Times New Roman" charset="0"/>
                <a:ea typeface="MS PGothic" charset="-128"/>
              </a:rPr>
              <a:t>       b.    Always maintain a high index of suspicion regarding the patient</a:t>
            </a:r>
            <a:r>
              <a:rPr lang="ja-JP" altLang="en-US" dirty="0">
                <a:latin typeface="Times New Roman" charset="0"/>
                <a:ea typeface="MS PGothic" charset="-128"/>
              </a:rPr>
              <a:t>’</a:t>
            </a:r>
            <a:r>
              <a:rPr lang="en-US" altLang="ja-JP" dirty="0">
                <a:latin typeface="Times New Roman" charset="0"/>
                <a:ea typeface="MS PGothic" charset="-128"/>
              </a:rPr>
              <a:t>s condition—assume the worst and hope for the best.</a:t>
            </a:r>
          </a:p>
          <a:p>
            <a:r>
              <a:rPr lang="en-US" altLang="en-US" dirty="0">
                <a:latin typeface="Times New Roman" charset="0"/>
                <a:ea typeface="MS PGothic" charset="-128"/>
              </a:rPr>
              <a:t>       c.    Err on the side of treatment and transport.</a:t>
            </a:r>
          </a:p>
          <a:p>
            <a:r>
              <a:rPr lang="en-US" altLang="en-US" dirty="0">
                <a:latin typeface="Times New Roman" charset="0"/>
                <a:ea typeface="MS PGothic" charset="-128"/>
              </a:rPr>
              <a:t>       d.    Carefully document the patient</a:t>
            </a:r>
            <a:r>
              <a:rPr lang="ja-JP" altLang="en-US" dirty="0">
                <a:latin typeface="Times New Roman" charset="0"/>
                <a:ea typeface="MS PGothic" charset="-128"/>
              </a:rPr>
              <a:t>’</a:t>
            </a:r>
            <a:r>
              <a:rPr lang="en-US" altLang="ja-JP" dirty="0">
                <a:latin typeface="Times New Roman" charset="0"/>
                <a:ea typeface="MS PGothic" charset="-128"/>
              </a:rPr>
              <a:t>s statements and behavior to support your actions.</a:t>
            </a:r>
            <a:endParaRPr lang="en-US" altLang="en-US" dirty="0">
              <a:latin typeface="Times New Roman" charset="0"/>
              <a:ea typeface="MS PGothic" charset="-128"/>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39C78D-0B72-CF4F-8071-4C102509A9A2}" type="slidenum">
              <a:rPr lang="en-US" altLang="en-US" sz="1200"/>
              <a:pPr eaLnBrk="1" hangingPunct="1"/>
              <a:t>79</a:t>
            </a:fld>
            <a:endParaRPr lang="en-US" altLang="en-US" sz="1200" dirty="0"/>
          </a:p>
        </p:txBody>
      </p:sp>
    </p:spTree>
    <p:extLst>
      <p:ext uri="{BB962C8B-B14F-4D97-AF65-F5344CB8AC3E}">
        <p14:creationId xmlns:p14="http://schemas.microsoft.com/office/powerpoint/2010/main" val="6798000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80</a:t>
            </a:fld>
            <a:endParaRPr lang="en-US" dirty="0"/>
          </a:p>
        </p:txBody>
      </p:sp>
    </p:spTree>
    <p:extLst>
      <p:ext uri="{BB962C8B-B14F-4D97-AF65-F5344CB8AC3E}">
        <p14:creationId xmlns:p14="http://schemas.microsoft.com/office/powerpoint/2010/main" val="186481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 behavioral crisis includes patients of all ages who exhibit agitated, violent, or uncooperative behavior or who are a danger to themselves or others.</a:t>
            </a:r>
          </a:p>
          <a:p>
            <a:r>
              <a:rPr lang="en-US" altLang="en-US" dirty="0">
                <a:latin typeface="Times New Roman" charset="0"/>
                <a:ea typeface="MS PGothic" charset="-128"/>
              </a:rPr>
              <a:t>       1.    EMS is called when the behavior has become unacceptable to the patient, family, or community.</a:t>
            </a:r>
          </a:p>
          <a:p>
            <a:endParaRPr lang="en-US" altLang="en-US" dirty="0">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148EDE-59BC-AC45-969D-FF83B1C32F05}" type="slidenum">
              <a:rPr lang="en-US" altLang="en-US" sz="1200"/>
              <a:pPr eaLnBrk="1" hangingPunct="1"/>
              <a:t>9</a:t>
            </a:fld>
            <a:endParaRPr lang="en-US" altLang="en-US" sz="1200" dirty="0"/>
          </a:p>
        </p:txBody>
      </p:sp>
    </p:spTree>
    <p:extLst>
      <p:ext uri="{BB962C8B-B14F-4D97-AF65-F5344CB8AC3E}">
        <p14:creationId xmlns:p14="http://schemas.microsoft.com/office/powerpoint/2010/main" val="48301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Usually, if an abnormal or disturbing pattern of behavior lasts for a month or more, it is a matter of concern from a mental health standpoint.</a:t>
            </a:r>
          </a:p>
          <a:p>
            <a:r>
              <a:rPr lang="en-US" altLang="en-US" dirty="0">
                <a:latin typeface="Times New Roman" charset="0"/>
                <a:ea typeface="MS PGothic" charset="-128"/>
              </a:rPr>
              <a:t>D.    When a </a:t>
            </a:r>
            <a:r>
              <a:rPr lang="en-US" sz="1200" b="0" i="0" kern="1200" dirty="0">
                <a:solidFill>
                  <a:schemeClr val="tx1"/>
                </a:solidFill>
                <a:effectLst/>
                <a:latin typeface="Arial" panose="020B0604020202020204" pitchFamily="34" charset="0"/>
                <a:ea typeface="+mn-ea"/>
                <a:cs typeface="+mn-cs"/>
              </a:rPr>
              <a:t>behavioral health </a:t>
            </a:r>
            <a:r>
              <a:rPr lang="en-US" altLang="en-US" dirty="0">
                <a:latin typeface="Times New Roman" charset="0"/>
                <a:ea typeface="MS PGothic" charset="-128"/>
              </a:rPr>
              <a:t>emergency arises, the patient:</a:t>
            </a:r>
          </a:p>
          <a:p>
            <a:r>
              <a:rPr lang="en-US" altLang="en-US" dirty="0">
                <a:latin typeface="Times New Roman" charset="0"/>
                <a:ea typeface="MS PGothic" charset="-128"/>
              </a:rPr>
              <a:t>        1.    May show agitation or violence</a:t>
            </a:r>
          </a:p>
          <a:p>
            <a:r>
              <a:rPr lang="en-US" altLang="en-US" dirty="0">
                <a:latin typeface="Times New Roman" charset="0"/>
                <a:ea typeface="MS PGothic" charset="-128"/>
              </a:rPr>
              <a:t>        2.    May become a threat to self or others</a:t>
            </a:r>
          </a:p>
          <a:p>
            <a:endParaRPr lang="en-US" altLang="en-US" dirty="0">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8D2D0D5-1242-F14D-84F4-FEA142EE0109}" type="slidenum">
              <a:rPr lang="en-US" altLang="en-US" sz="1200"/>
              <a:pPr eaLnBrk="1" hangingPunct="1"/>
              <a:t>10</a:t>
            </a:fld>
            <a:endParaRPr lang="en-US" altLang="en-US" sz="1200" dirty="0"/>
          </a:p>
        </p:txBody>
      </p:sp>
    </p:spTree>
    <p:extLst>
      <p:ext uri="{BB962C8B-B14F-4D97-AF65-F5344CB8AC3E}">
        <p14:creationId xmlns:p14="http://schemas.microsoft.com/office/powerpoint/2010/main" val="37110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www.jblearning.com.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75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www.jblearning.com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23</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a:xfrm>
            <a:off x="850133" y="2200275"/>
            <a:ext cx="6524423" cy="3074670"/>
          </a:xfrm>
        </p:spPr>
        <p:txBody>
          <a:bodyPr>
            <a:normAutofit/>
          </a:bodyPr>
          <a:lstStyle/>
          <a:p>
            <a:pPr>
              <a:spcBef>
                <a:spcPts val="200"/>
              </a:spcBef>
            </a:pPr>
            <a:r>
              <a:rPr lang="en-US" altLang="en-US" dirty="0"/>
              <a:t>Behavioral Health Emergencies</a:t>
            </a:r>
          </a:p>
        </p:txBody>
      </p:sp>
      <p:pic>
        <p:nvPicPr>
          <p:cNvPr id="5" name="Picture 4">
            <a:extLst>
              <a:ext uri="{FF2B5EF4-FFF2-40B4-BE49-F238E27FC236}">
                <a16:creationId xmlns:a16="http://schemas.microsoft.com/office/drawing/2014/main" id="{72745D91-033E-FE49-8C69-8A2627DA3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1931"/>
            <a:ext cx="5618285" cy="6854138"/>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Defining a Behavioral Crisis </a:t>
            </a:r>
            <a:r>
              <a:rPr lang="en-US" altLang="en-US" sz="2000" b="0" dirty="0"/>
              <a:t>(3 of 3)</a:t>
            </a:r>
          </a:p>
        </p:txBody>
      </p:sp>
      <p:sp>
        <p:nvSpPr>
          <p:cNvPr id="16387" name="Content Placeholder 2"/>
          <p:cNvSpPr>
            <a:spLocks noGrp="1"/>
          </p:cNvSpPr>
          <p:nvPr>
            <p:ph type="body" idx="1"/>
          </p:nvPr>
        </p:nvSpPr>
        <p:spPr/>
        <p:txBody>
          <a:bodyPr rIns="228600"/>
          <a:lstStyle/>
          <a:p>
            <a:pPr>
              <a:spcBef>
                <a:spcPct val="35000"/>
              </a:spcBef>
            </a:pPr>
            <a:r>
              <a:rPr lang="en-US" altLang="en-US" dirty="0"/>
              <a:t>If an abnormal or disturbing pattern of behavior lasts for a month or more, it is a matter of concern.</a:t>
            </a:r>
          </a:p>
          <a:p>
            <a:pPr>
              <a:spcBef>
                <a:spcPct val="35000"/>
              </a:spcBef>
            </a:pPr>
            <a:r>
              <a:rPr lang="en-US" altLang="en-US" dirty="0"/>
              <a:t>When a </a:t>
            </a:r>
            <a:r>
              <a:rPr lang="en-US" dirty="0"/>
              <a:t>behavioral health </a:t>
            </a:r>
            <a:r>
              <a:rPr lang="en-US" altLang="en-US" dirty="0"/>
              <a:t>emergency arises, the patient:</a:t>
            </a:r>
          </a:p>
          <a:p>
            <a:pPr lvl="1">
              <a:spcBef>
                <a:spcPct val="35000"/>
              </a:spcBef>
            </a:pPr>
            <a:r>
              <a:rPr lang="en-US" altLang="en-US" dirty="0"/>
              <a:t>May show agitation or violence</a:t>
            </a:r>
          </a:p>
          <a:p>
            <a:pPr lvl="1">
              <a:spcBef>
                <a:spcPct val="35000"/>
              </a:spcBef>
            </a:pPr>
            <a:r>
              <a:rPr lang="en-US" altLang="en-US" dirty="0"/>
              <a:t>May become a threat to self or others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17763" name="Rectangle 3"/>
          <p:cNvSpPr>
            <a:spLocks noGrp="1" noChangeArrowheads="1"/>
          </p:cNvSpPr>
          <p:nvPr>
            <p:ph type="body" idx="1"/>
          </p:nvPr>
        </p:nvSpPr>
        <p:spPr>
          <a:xfrm>
            <a:off x="925830" y="1490870"/>
            <a:ext cx="10643870" cy="4699047"/>
          </a:xfrm>
        </p:spPr>
        <p:txBody>
          <a:bodyPr rIns="228600"/>
          <a:lstStyle/>
          <a:p>
            <a:pPr marL="457200" indent="-457200">
              <a:spcBef>
                <a:spcPct val="35000"/>
              </a:spcBef>
              <a:buFontTx/>
              <a:buAutoNum type="arabicPeriod" startAt="7"/>
            </a:pPr>
            <a:r>
              <a:rPr lang="en-US" altLang="en-US" dirty="0"/>
              <a:t>When caring for a patient with an emotional crisis who is calm and not in need of immediate emergency care, your BEST course of action is to:</a:t>
            </a:r>
          </a:p>
          <a:p>
            <a:pPr marL="1016000" lvl="1" indent="-444500">
              <a:spcBef>
                <a:spcPts val="900"/>
              </a:spcBef>
              <a:buFontTx/>
              <a:buAutoNum type="alphaUcPeriod"/>
            </a:pPr>
            <a:r>
              <a:rPr lang="en-US" altLang="en-US" dirty="0"/>
              <a:t>advise the patient that he or she cannot refuse treatment. </a:t>
            </a:r>
            <a:br>
              <a:rPr lang="en-US" altLang="en-US" dirty="0"/>
            </a:br>
            <a:r>
              <a:rPr lang="en-US" altLang="en-US" b="1" dirty="0"/>
              <a:t>Rationale: </a:t>
            </a:r>
            <a:r>
              <a:rPr lang="en-US" altLang="en-US" dirty="0">
                <a:solidFill>
                  <a:srgbClr val="F37021"/>
                </a:solidFill>
              </a:rPr>
              <a:t>Do this only if the patient clearly does not have decision-making capacity (eg, underage, intoxicated).</a:t>
            </a:r>
          </a:p>
          <a:p>
            <a:pPr marL="1016000" lvl="1" indent="-444500">
              <a:spcBef>
                <a:spcPts val="900"/>
              </a:spcBef>
              <a:buFontTx/>
              <a:buAutoNum type="alphaUcPeriod"/>
            </a:pPr>
            <a:r>
              <a:rPr lang="en-US" altLang="en-US" dirty="0"/>
              <a:t>leave the patient with a trusted friend or family member. </a:t>
            </a:r>
            <a:br>
              <a:rPr lang="en-US" altLang="en-US" dirty="0"/>
            </a:br>
            <a:r>
              <a:rPr lang="en-US" altLang="en-US" b="1" dirty="0"/>
              <a:t>Rationale: </a:t>
            </a:r>
            <a:r>
              <a:rPr lang="en-US" altLang="en-US" dirty="0">
                <a:solidFill>
                  <a:srgbClr val="F37021"/>
                </a:solidFill>
              </a:rPr>
              <a:t>Attempt to obtain verbal consent for transport to a medical facility.</a:t>
            </a:r>
          </a:p>
          <a:p>
            <a:pPr marL="1016000" lvl="1" indent="-444500">
              <a:spcBef>
                <a:spcPts val="900"/>
              </a:spcBef>
              <a:buFontTx/>
              <a:buAutoNum type="alphaUcPeriod" startAt="3"/>
            </a:pPr>
            <a:r>
              <a:rPr lang="en-US" altLang="en-US" dirty="0"/>
              <a:t>attempt to obtain consent from the patient to transport. </a:t>
            </a:r>
            <a:br>
              <a:rPr lang="en-US" altLang="en-US" dirty="0"/>
            </a:br>
            <a:r>
              <a:rPr lang="en-US" altLang="en-US" b="1" dirty="0"/>
              <a:t>Rationale: </a:t>
            </a:r>
            <a:r>
              <a:rPr lang="en-US" altLang="en-US" dirty="0">
                <a:solidFill>
                  <a:srgbClr val="F37021"/>
                </a:solidFill>
              </a:rPr>
              <a:t>Correct answer</a:t>
            </a:r>
          </a:p>
          <a:p>
            <a:pPr marL="1016000" lvl="1" indent="-444500">
              <a:spcBef>
                <a:spcPts val="900"/>
              </a:spcBef>
              <a:buFontTx/>
              <a:buAutoNum type="alphaUcPeriod" startAt="3"/>
            </a:pPr>
            <a:r>
              <a:rPr lang="en-US" altLang="en-US" dirty="0"/>
              <a:t>apply soft restraints in case the patient becomes violent. </a:t>
            </a:r>
            <a:br>
              <a:rPr lang="en-US" altLang="en-US" dirty="0"/>
            </a:br>
            <a:r>
              <a:rPr lang="en-US" altLang="en-US" b="1" dirty="0"/>
              <a:t>Rationale: </a:t>
            </a:r>
            <a:r>
              <a:rPr lang="en-US" altLang="en-US" dirty="0">
                <a:solidFill>
                  <a:srgbClr val="F37021"/>
                </a:solidFill>
              </a:rPr>
              <a:t>Restraints are not often used in situations where a patient might become violent, but they are considered.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pPr>
            <a:r>
              <a:rPr lang="en-US" altLang="en-US" dirty="0"/>
              <a:t>Review</a:t>
            </a:r>
          </a:p>
        </p:txBody>
      </p:sp>
      <p:sp>
        <p:nvSpPr>
          <p:cNvPr id="119811"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When physically restraining a violent patient, the EMT should:</a:t>
            </a:r>
          </a:p>
          <a:p>
            <a:pPr marL="1016000" lvl="1" indent="-444500">
              <a:spcBef>
                <a:spcPct val="35000"/>
              </a:spcBef>
              <a:buFontTx/>
              <a:buAutoNum type="alphaUcPeriod"/>
            </a:pPr>
            <a:r>
              <a:rPr lang="en-US" altLang="en-US" dirty="0"/>
              <a:t>continually talk to the patient as he or she is being restrained.</a:t>
            </a:r>
          </a:p>
          <a:p>
            <a:pPr marL="1016000" lvl="1" indent="-444500">
              <a:spcBef>
                <a:spcPct val="35000"/>
              </a:spcBef>
              <a:buFontTx/>
              <a:buAutoNum type="alphaUcPeriod"/>
            </a:pPr>
            <a:r>
              <a:rPr lang="en-US" altLang="en-US" dirty="0"/>
              <a:t>check circulation in all extremities only if the patient is prone.</a:t>
            </a:r>
          </a:p>
          <a:p>
            <a:pPr marL="1016000" lvl="1" indent="-444500">
              <a:spcBef>
                <a:spcPct val="35000"/>
              </a:spcBef>
              <a:buFontTx/>
              <a:buAutoNum type="alphaUcPeriod"/>
            </a:pPr>
            <a:r>
              <a:rPr lang="en-US" altLang="en-US" dirty="0"/>
              <a:t>remove the restraints if the patient appears to be calming down.</a:t>
            </a:r>
          </a:p>
          <a:p>
            <a:pPr marL="1016000" lvl="1" indent="-444500">
              <a:spcBef>
                <a:spcPct val="35000"/>
              </a:spcBef>
              <a:buFontTx/>
              <a:buAutoNum type="alphaUcPeriod"/>
            </a:pPr>
            <a:r>
              <a:rPr lang="en-US" altLang="en-US" dirty="0"/>
              <a:t>use additional force if the restrained patient begins to yell at the providers.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pPr>
            <a:r>
              <a:rPr lang="en-US" altLang="en-US" dirty="0"/>
              <a:t>Review</a:t>
            </a:r>
          </a:p>
        </p:txBody>
      </p:sp>
      <p:sp>
        <p:nvSpPr>
          <p:cNvPr id="12083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When physically restraining a violent patient, the EMT or his or her partner should continually talk to the patient throughout the process. Treat the patient with dignity and respect—regardless of the situation. Once restraints are placed, they should not be removed, even if the patient appears to be calm. Circulation in all extremities should be monitored, regardless of the position in which the patient is restrained.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21859"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When physically restraining a violent patient, the EMT should:</a:t>
            </a:r>
          </a:p>
          <a:p>
            <a:pPr marL="1016000" lvl="1" indent="-444500">
              <a:spcBef>
                <a:spcPct val="35000"/>
              </a:spcBef>
              <a:buFontTx/>
              <a:buAutoNum type="alphaUcPeriod"/>
            </a:pPr>
            <a:r>
              <a:rPr lang="en-US" altLang="en-US" dirty="0"/>
              <a:t>continually talk to the patient as he or she is being restrained.</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check circulation in all extremities only if the patient is prone.</a:t>
            </a:r>
            <a:br>
              <a:rPr lang="en-US" altLang="en-US" dirty="0"/>
            </a:br>
            <a:r>
              <a:rPr lang="en-US" altLang="en-US" b="1" dirty="0"/>
              <a:t>Rationale: </a:t>
            </a:r>
            <a:r>
              <a:rPr lang="en-US" altLang="en-US" dirty="0">
                <a:solidFill>
                  <a:srgbClr val="F37021"/>
                </a:solidFill>
              </a:rPr>
              <a:t>Always check the patient’s extremity circulation often when physical restraints are applied.</a:t>
            </a:r>
          </a:p>
          <a:p>
            <a:pPr marL="1016000" lvl="1" indent="-444500">
              <a:spcBef>
                <a:spcPct val="35000"/>
              </a:spcBef>
              <a:buFontTx/>
              <a:buAutoNum type="alphaUcPeriod" startAt="3"/>
            </a:pPr>
            <a:r>
              <a:rPr lang="en-US" altLang="en-US" dirty="0"/>
              <a:t>remove the restraints if the patient appears to be calming down.</a:t>
            </a:r>
            <a:br>
              <a:rPr lang="en-US" altLang="en-US" dirty="0"/>
            </a:br>
            <a:r>
              <a:rPr lang="en-US" altLang="en-US" b="1" dirty="0"/>
              <a:t>Rationale: </a:t>
            </a:r>
            <a:r>
              <a:rPr lang="en-US" altLang="en-US" dirty="0">
                <a:solidFill>
                  <a:srgbClr val="F37021"/>
                </a:solidFill>
              </a:rPr>
              <a:t>Once restraints are applied, they should not be removed.</a:t>
            </a:r>
          </a:p>
          <a:p>
            <a:pPr marL="1016000" lvl="1" indent="-444500">
              <a:spcBef>
                <a:spcPct val="35000"/>
              </a:spcBef>
              <a:buFontTx/>
              <a:buAutoNum type="alphaUcPeriod" startAt="3"/>
            </a:pPr>
            <a:r>
              <a:rPr lang="en-US" altLang="en-US" dirty="0"/>
              <a:t>use additional force if the restrained patient begins to yell at the providers.</a:t>
            </a:r>
            <a:br>
              <a:rPr lang="en-US" altLang="en-US" dirty="0"/>
            </a:br>
            <a:r>
              <a:rPr lang="en-US" altLang="en-US" b="1" dirty="0"/>
              <a:t>Rationale: </a:t>
            </a:r>
            <a:r>
              <a:rPr lang="en-US" altLang="en-US" dirty="0">
                <a:solidFill>
                  <a:srgbClr val="F37021"/>
                </a:solidFill>
              </a:rPr>
              <a:t>Only use the force necessary to initially restrain a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pPr>
            <a:r>
              <a:rPr lang="en-US" altLang="en-US" dirty="0"/>
              <a:t>Review</a:t>
            </a:r>
          </a:p>
        </p:txBody>
      </p:sp>
      <p:sp>
        <p:nvSpPr>
          <p:cNvPr id="123907"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sz="2200" dirty="0"/>
              <a:t>Upon arrival at the residence of a young male with an apparent emotional crisis, a police officer tells you that the man is acting bizarrely. You find him sitting on his couch; he is conscious but confused. He takes medications but cannot remember why. His skin is pale and diaphoretic, and he has noticeable tremors to his hands. You should FIRST rule out: </a:t>
            </a:r>
          </a:p>
          <a:p>
            <a:pPr marL="1016000" lvl="1" indent="-444500">
              <a:spcBef>
                <a:spcPct val="35000"/>
              </a:spcBef>
              <a:buFontTx/>
              <a:buAutoNum type="alphaUcPeriod"/>
            </a:pPr>
            <a:r>
              <a:rPr lang="en-US" altLang="en-US" sz="2200" dirty="0"/>
              <a:t>hypoglycemia.</a:t>
            </a:r>
          </a:p>
          <a:p>
            <a:pPr marL="1016000" lvl="1" indent="-444500">
              <a:spcBef>
                <a:spcPct val="35000"/>
              </a:spcBef>
              <a:buFontTx/>
              <a:buAutoNum type="alphaUcPeriod"/>
            </a:pPr>
            <a:r>
              <a:rPr lang="en-US" altLang="en-US" sz="2200" dirty="0"/>
              <a:t>suicidal thoughts. </a:t>
            </a:r>
          </a:p>
          <a:p>
            <a:pPr marL="1016000" lvl="1" indent="-444500">
              <a:spcBef>
                <a:spcPct val="35000"/>
              </a:spcBef>
              <a:buFontTx/>
              <a:buAutoNum type="alphaUcPeriod"/>
            </a:pPr>
            <a:r>
              <a:rPr lang="en-US" altLang="en-US" sz="2200" dirty="0"/>
              <a:t>severe depression. </a:t>
            </a:r>
          </a:p>
          <a:p>
            <a:pPr marL="1016000" lvl="1" indent="-444500">
              <a:spcBef>
                <a:spcPct val="35000"/>
              </a:spcBef>
              <a:buFontTx/>
              <a:buAutoNum type="alphaUcPeriod"/>
            </a:pPr>
            <a:r>
              <a:rPr lang="en-US" altLang="en-US" sz="2200" dirty="0"/>
              <a:t>schizophrenia.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pPr>
            <a:r>
              <a:rPr lang="en-US" altLang="en-US" dirty="0"/>
              <a:t>Review</a:t>
            </a:r>
          </a:p>
        </p:txBody>
      </p:sp>
      <p:sp>
        <p:nvSpPr>
          <p:cNvPr id="124931"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There are numerous physical problems that can cause bizarre behavior, such as hypoglycemia, hypoxemia, and brain tumors, among others. The EMT should rule out an underlying medical cause first. The patient’s pallor, diaphoresis, and motor tremors suggest hypoglycemia. The EMT should assess the patient’s blood glucose level, if trained to do so, and consider administering oral glucose. Behavioral health disorders, such as clinical depression and schizophrenia, cannot be ruled in or out in the field.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pPr>
            <a:r>
              <a:rPr lang="en-US" altLang="en-US" dirty="0"/>
              <a:t>Review </a:t>
            </a:r>
            <a:endParaRPr lang="en-US" altLang="en-US" sz="2000" b="0" dirty="0"/>
          </a:p>
        </p:txBody>
      </p:sp>
      <p:sp>
        <p:nvSpPr>
          <p:cNvPr id="125955" name="Rectangle 3"/>
          <p:cNvSpPr>
            <a:spLocks noGrp="1" noChangeArrowheads="1"/>
          </p:cNvSpPr>
          <p:nvPr>
            <p:ph type="body" idx="1"/>
          </p:nvPr>
        </p:nvSpPr>
        <p:spPr>
          <a:xfrm>
            <a:off x="925830" y="1490870"/>
            <a:ext cx="10287000" cy="5108050"/>
          </a:xfrm>
        </p:spPr>
        <p:txBody>
          <a:bodyPr rIns="228600"/>
          <a:lstStyle/>
          <a:p>
            <a:pPr marL="457200" indent="-457200">
              <a:spcBef>
                <a:spcPct val="35000"/>
              </a:spcBef>
              <a:buFontTx/>
              <a:buAutoNum type="arabicPeriod" startAt="9"/>
            </a:pPr>
            <a:r>
              <a:rPr lang="en-US" altLang="en-US" sz="2200" dirty="0"/>
              <a:t>Upon arrival at the residence of a young male with an apparent emotional crisis, a police officer tells you that the man is acting bizarrely. You find him sitting on his couch; he is conscious but confused. He takes medications but cannot remember why. His skin is pale and diaphoretic, and he has noticeable tremors to his hands. You should FIRST rule out: </a:t>
            </a:r>
          </a:p>
          <a:p>
            <a:pPr marL="1016000" lvl="1" indent="-444500">
              <a:spcBef>
                <a:spcPct val="35000"/>
              </a:spcBef>
              <a:buFontTx/>
              <a:buAutoNum type="alphaUcPeriod"/>
            </a:pPr>
            <a:r>
              <a:rPr lang="en-US" altLang="en-US" dirty="0"/>
              <a:t>hypoglycemia.</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suicidal thoughts. </a:t>
            </a:r>
            <a:br>
              <a:rPr lang="en-US" altLang="en-US" dirty="0"/>
            </a:br>
            <a:r>
              <a:rPr lang="en-US" altLang="en-US" b="1" dirty="0"/>
              <a:t>Rationale: </a:t>
            </a:r>
            <a:r>
              <a:rPr lang="en-US" altLang="en-US" dirty="0">
                <a:solidFill>
                  <a:srgbClr val="F37021"/>
                </a:solidFill>
              </a:rPr>
              <a:t>This is a symptom, something that the patient tells you. It does not produce visible signs.</a:t>
            </a:r>
          </a:p>
          <a:p>
            <a:pPr marL="1016000" lvl="1" indent="-444500">
              <a:spcBef>
                <a:spcPct val="35000"/>
              </a:spcBef>
              <a:buFontTx/>
              <a:buAutoNum type="alphaUcPeriod" startAt="3"/>
            </a:pPr>
            <a:r>
              <a:rPr lang="en-US" altLang="en-US" dirty="0"/>
              <a:t>severe depression. </a:t>
            </a:r>
            <a:br>
              <a:rPr lang="en-US" altLang="en-US" dirty="0"/>
            </a:br>
            <a:r>
              <a:rPr lang="en-US" altLang="en-US" b="1" dirty="0"/>
              <a:t>Rationale: </a:t>
            </a:r>
            <a:r>
              <a:rPr lang="en-US" altLang="en-US" dirty="0">
                <a:solidFill>
                  <a:srgbClr val="F37021"/>
                </a:solidFill>
              </a:rPr>
              <a:t>Depression cannot be ruled out in the prehospital setting.</a:t>
            </a:r>
          </a:p>
          <a:p>
            <a:pPr marL="1016000" lvl="1" indent="-444500">
              <a:spcBef>
                <a:spcPct val="10000"/>
              </a:spcBef>
              <a:buFontTx/>
              <a:buAutoNum type="alphaUcPeriod" startAt="3"/>
            </a:pPr>
            <a:r>
              <a:rPr lang="en-US" altLang="en-US" dirty="0"/>
              <a:t>schizophrenia. </a:t>
            </a:r>
            <a:br>
              <a:rPr lang="en-US" altLang="en-US" dirty="0"/>
            </a:br>
            <a:r>
              <a:rPr lang="en-US" altLang="en-US" b="1" dirty="0"/>
              <a:t>Rationale: </a:t>
            </a:r>
            <a:r>
              <a:rPr lang="en-US" altLang="en-US" dirty="0">
                <a:solidFill>
                  <a:srgbClr val="F37021"/>
                </a:solidFill>
              </a:rPr>
              <a:t>Schizophrenia cannot be ruled out in the field.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nSpc>
                <a:spcPct val="85000"/>
              </a:lnSpc>
            </a:pPr>
            <a:r>
              <a:rPr lang="en-US" altLang="en-US" dirty="0"/>
              <a:t>Review</a:t>
            </a:r>
          </a:p>
        </p:txBody>
      </p:sp>
      <p:sp>
        <p:nvSpPr>
          <p:cNvPr id="128003"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dirty="0"/>
              <a:t>Which of the following signs is LEAST indicative of a patient’s potential for violence?</a:t>
            </a:r>
          </a:p>
          <a:p>
            <a:pPr marL="1244600" lvl="1" indent="-444500">
              <a:spcBef>
                <a:spcPct val="35000"/>
              </a:spcBef>
              <a:buFontTx/>
              <a:buAutoNum type="alphaUcPeriod"/>
            </a:pPr>
            <a:r>
              <a:rPr lang="en-US" altLang="en-US" dirty="0"/>
              <a:t>The patient appears tense and “edgy.”</a:t>
            </a:r>
          </a:p>
          <a:p>
            <a:pPr marL="1244600" lvl="1" indent="-444500">
              <a:spcBef>
                <a:spcPct val="35000"/>
              </a:spcBef>
              <a:buFontTx/>
              <a:buAutoNum type="alphaUcPeriod"/>
            </a:pPr>
            <a:r>
              <a:rPr lang="en-US" altLang="en-US" dirty="0"/>
              <a:t>The patient is 6'5</a:t>
            </a:r>
            <a:r>
              <a:rPr lang="en-US" altLang="en-US" dirty="0">
                <a:ea typeface="MS PGothic" charset="-128"/>
              </a:rPr>
              <a:t>"</a:t>
            </a:r>
            <a:r>
              <a:rPr lang="en-US" altLang="en-US" dirty="0"/>
              <a:t> tall and weighs 230 lb.</a:t>
            </a:r>
          </a:p>
          <a:p>
            <a:pPr marL="1244600" lvl="1" indent="-444500">
              <a:spcBef>
                <a:spcPct val="35000"/>
              </a:spcBef>
              <a:buFontTx/>
              <a:buAutoNum type="alphaUcPeriod"/>
            </a:pPr>
            <a:r>
              <a:rPr lang="en-US" altLang="en-US" dirty="0"/>
              <a:t>The patient is loud and shouting obscenities.</a:t>
            </a:r>
          </a:p>
          <a:p>
            <a:pPr marL="1244600" lvl="1" indent="-444500">
              <a:spcBef>
                <a:spcPct val="35000"/>
              </a:spcBef>
              <a:buFontTx/>
              <a:buAutoNum type="alphaUcPeriod"/>
            </a:pPr>
            <a:r>
              <a:rPr lang="en-US" altLang="en-US" dirty="0"/>
              <a:t>The patient is facing you with clenched fists.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nSpc>
                <a:spcPct val="85000"/>
              </a:lnSpc>
            </a:pPr>
            <a:r>
              <a:rPr lang="en-US" altLang="en-US" dirty="0"/>
              <a:t>Review</a:t>
            </a:r>
          </a:p>
        </p:txBody>
      </p:sp>
      <p:sp>
        <p:nvSpPr>
          <p:cNvPr id="129027" name="Rectangle 3"/>
          <p:cNvSpPr>
            <a:spLocks noGrp="1" noChangeArrowheads="1"/>
          </p:cNvSpPr>
          <p:nvPr>
            <p:ph type="body" idx="1"/>
          </p:nvPr>
        </p:nvSpPr>
        <p:spPr/>
        <p:txBody>
          <a:bodyPr rIns="228600"/>
          <a:lstStyle/>
          <a:p>
            <a:pPr marL="0" indent="0">
              <a:lnSpc>
                <a:spcPct val="90000"/>
              </a:lnSpc>
              <a:buFontTx/>
              <a:buNone/>
            </a:pPr>
            <a:r>
              <a:rPr lang="en-US" altLang="en-US" b="1" dirty="0"/>
              <a:t>Answer:</a:t>
            </a:r>
            <a:r>
              <a:rPr lang="en-US" altLang="en-US" dirty="0">
                <a:solidFill>
                  <a:srgbClr val="F37021"/>
                </a:solidFill>
              </a:rPr>
              <a:t> </a:t>
            </a:r>
            <a:r>
              <a:rPr lang="en-US" altLang="en-US" b="1" dirty="0">
                <a:solidFill>
                  <a:srgbClr val="F37021"/>
                </a:solidFill>
              </a:rPr>
              <a:t>B</a:t>
            </a:r>
          </a:p>
          <a:p>
            <a:pPr marL="0" indent="0">
              <a:spcBef>
                <a:spcPct val="35000"/>
              </a:spcBef>
              <a:buFontTx/>
              <a:buNone/>
            </a:pPr>
            <a:r>
              <a:rPr lang="en-US" altLang="en-US" b="1" dirty="0"/>
              <a:t>Rationale: </a:t>
            </a:r>
            <a:r>
              <a:rPr lang="en-US" altLang="en-US" dirty="0"/>
              <a:t>When assessing a patient’s potential for violence, you should observe for suggestive physical activity, such as clenching of the fists; glaring eyes; shouting obscenities; and rapid, disorganized speech. There is no correlation between a patient’s physical size and his or her potential for violence.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30051"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dirty="0"/>
              <a:t>Which of the following signs is LEAST indicative of a patient’s potential for violence?</a:t>
            </a:r>
          </a:p>
          <a:p>
            <a:pPr marL="1206500" lvl="1" indent="-406400">
              <a:spcBef>
                <a:spcPct val="35000"/>
              </a:spcBef>
              <a:buFontTx/>
              <a:buAutoNum type="alphaUcPeriod"/>
            </a:pPr>
            <a:r>
              <a:rPr lang="en-US" altLang="en-US" dirty="0"/>
              <a:t>The patient appears tense and “edgy.”</a:t>
            </a:r>
            <a:br>
              <a:rPr lang="en-US" altLang="en-US" dirty="0"/>
            </a:br>
            <a:r>
              <a:rPr lang="en-US" altLang="en-US" b="1" dirty="0"/>
              <a:t>Rationale: </a:t>
            </a:r>
            <a:r>
              <a:rPr lang="en-US" altLang="en-US" dirty="0">
                <a:solidFill>
                  <a:srgbClr val="F37021"/>
                </a:solidFill>
              </a:rPr>
              <a:t>This is a signal of possible physical aggression and anger.</a:t>
            </a:r>
          </a:p>
          <a:p>
            <a:pPr marL="1206500" lvl="1" indent="-406400">
              <a:spcBef>
                <a:spcPct val="35000"/>
              </a:spcBef>
              <a:buFontTx/>
              <a:buAutoNum type="alphaUcPeriod"/>
            </a:pPr>
            <a:r>
              <a:rPr lang="en-US" altLang="en-US" dirty="0"/>
              <a:t>The patient is 6'5</a:t>
            </a:r>
            <a:r>
              <a:rPr lang="en-US" altLang="en-US" dirty="0">
                <a:ea typeface="MS PGothic" charset="-128"/>
              </a:rPr>
              <a:t>"</a:t>
            </a:r>
            <a:r>
              <a:rPr lang="en-US" altLang="en-US" dirty="0"/>
              <a:t> tall and weighs 230 lb.</a:t>
            </a:r>
            <a:br>
              <a:rPr lang="en-US" altLang="en-US" dirty="0"/>
            </a:br>
            <a:r>
              <a:rPr lang="en-US" altLang="en-US" b="1" dirty="0"/>
              <a:t>Rationale: </a:t>
            </a:r>
            <a:r>
              <a:rPr lang="en-US" altLang="en-US" dirty="0">
                <a:solidFill>
                  <a:srgbClr val="F37021"/>
                </a:solidFill>
              </a:rPr>
              <a:t>Correct answer</a:t>
            </a:r>
          </a:p>
          <a:p>
            <a:pPr marL="1244600" lvl="1" indent="-444500">
              <a:spcBef>
                <a:spcPct val="35000"/>
              </a:spcBef>
              <a:buFontTx/>
              <a:buAutoNum type="alphaUcPeriod" startAt="3"/>
            </a:pPr>
            <a:r>
              <a:rPr lang="en-US" altLang="en-US" dirty="0"/>
              <a:t>The patient is loud and shouting obscenities.</a:t>
            </a:r>
            <a:br>
              <a:rPr lang="en-US" altLang="en-US" dirty="0"/>
            </a:br>
            <a:r>
              <a:rPr lang="en-US" altLang="en-US" b="1" dirty="0"/>
              <a:t>Rationale: </a:t>
            </a:r>
            <a:r>
              <a:rPr lang="en-US" altLang="en-US" dirty="0">
                <a:solidFill>
                  <a:srgbClr val="F37021"/>
                </a:solidFill>
              </a:rPr>
              <a:t>This is a signal of possible physical aggression and anger.</a:t>
            </a:r>
          </a:p>
          <a:p>
            <a:pPr marL="1244600" lvl="1" indent="-444500">
              <a:spcBef>
                <a:spcPct val="35000"/>
              </a:spcBef>
              <a:buFontTx/>
              <a:buAutoNum type="alphaUcPeriod" startAt="3"/>
            </a:pPr>
            <a:r>
              <a:rPr lang="en-US" altLang="en-US" dirty="0"/>
              <a:t>The patient is facing you with clenched fists.</a:t>
            </a:r>
            <a:br>
              <a:rPr lang="en-US" altLang="en-US" dirty="0"/>
            </a:br>
            <a:r>
              <a:rPr lang="en-US" altLang="en-US" b="1" dirty="0"/>
              <a:t>Rationale: </a:t>
            </a:r>
            <a:r>
              <a:rPr lang="en-US" altLang="en-US" dirty="0">
                <a:solidFill>
                  <a:srgbClr val="F37021"/>
                </a:solidFill>
              </a:rPr>
              <a:t>This is a signal of possible physical aggression and anger.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The Magnitude of Mental Health Disorders </a:t>
            </a:r>
            <a:r>
              <a:rPr lang="en-US" altLang="en-US" sz="2000" b="0" dirty="0"/>
              <a:t>(1 of 5) </a:t>
            </a:r>
          </a:p>
        </p:txBody>
      </p:sp>
      <p:sp>
        <p:nvSpPr>
          <p:cNvPr id="17411" name="Content Placeholder 2"/>
          <p:cNvSpPr>
            <a:spLocks noGrp="1"/>
          </p:cNvSpPr>
          <p:nvPr>
            <p:ph type="body" idx="1"/>
          </p:nvPr>
        </p:nvSpPr>
        <p:spPr/>
        <p:txBody>
          <a:bodyPr rIns="228600"/>
          <a:lstStyle/>
          <a:p>
            <a:pPr>
              <a:spcBef>
                <a:spcPct val="35000"/>
              </a:spcBef>
            </a:pPr>
            <a:r>
              <a:rPr lang="en-US" altLang="en-US" dirty="0"/>
              <a:t>Mental disorders are common throughout the United States, affecting tens of millions of people each year.</a:t>
            </a:r>
          </a:p>
          <a:p>
            <a:pPr lvl="1">
              <a:spcBef>
                <a:spcPct val="35000"/>
              </a:spcBef>
            </a:pPr>
            <a:r>
              <a:rPr lang="en-US" altLang="en-US" dirty="0"/>
              <a:t>A psychiatric disorder is an illness with psychological or behavioral symptoms that may result in impaired functioning.</a:t>
            </a:r>
          </a:p>
          <a:p>
            <a:pPr lvl="1">
              <a:spcBef>
                <a:spcPct val="35000"/>
              </a:spcBef>
            </a:pPr>
            <a:r>
              <a:rPr lang="en-US" altLang="en-US" dirty="0"/>
              <a:t>Anxiety disorders are among the most common.</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The Magnitude of Mental Health Disorders </a:t>
            </a:r>
            <a:r>
              <a:rPr lang="en-US" altLang="en-US" sz="2000" b="0" dirty="0"/>
              <a:t>(2 of 5) </a:t>
            </a:r>
          </a:p>
        </p:txBody>
      </p:sp>
      <p:sp>
        <p:nvSpPr>
          <p:cNvPr id="18435" name="Content Placeholder 2"/>
          <p:cNvSpPr>
            <a:spLocks noGrp="1"/>
          </p:cNvSpPr>
          <p:nvPr>
            <p:ph type="body" idx="1"/>
          </p:nvPr>
        </p:nvSpPr>
        <p:spPr/>
        <p:txBody>
          <a:bodyPr rIns="228600"/>
          <a:lstStyle/>
          <a:p>
            <a:pPr>
              <a:spcBef>
                <a:spcPct val="35000"/>
              </a:spcBef>
            </a:pPr>
            <a:r>
              <a:rPr lang="en-US" altLang="en-US" dirty="0"/>
              <a:t>Anxiety disorders include:</a:t>
            </a:r>
          </a:p>
          <a:p>
            <a:pPr lvl="1">
              <a:spcBef>
                <a:spcPct val="35000"/>
              </a:spcBef>
            </a:pPr>
            <a:r>
              <a:rPr lang="en-US" altLang="en-US" dirty="0"/>
              <a:t>Generalized anxiety disorder</a:t>
            </a:r>
          </a:p>
          <a:p>
            <a:pPr lvl="1">
              <a:spcBef>
                <a:spcPct val="35000"/>
              </a:spcBef>
            </a:pPr>
            <a:r>
              <a:rPr lang="en-US" altLang="en-US" dirty="0"/>
              <a:t>Panic disorder</a:t>
            </a:r>
          </a:p>
          <a:p>
            <a:pPr lvl="1">
              <a:spcBef>
                <a:spcPct val="35000"/>
              </a:spcBef>
            </a:pPr>
            <a:r>
              <a:rPr lang="en-US" altLang="en-US" dirty="0"/>
              <a:t>Social and other phobias</a:t>
            </a:r>
          </a:p>
          <a:p>
            <a:pPr lvl="1">
              <a:spcBef>
                <a:spcPct val="35000"/>
              </a:spcBef>
            </a:pPr>
            <a:r>
              <a:rPr lang="en-US" altLang="en-US" dirty="0"/>
              <a:t>Posttraumatic stress disorder (PTSD)</a:t>
            </a:r>
          </a:p>
          <a:p>
            <a:pPr lvl="1">
              <a:spcBef>
                <a:spcPct val="35000"/>
              </a:spcBef>
            </a:pPr>
            <a:r>
              <a:rPr lang="en-US" altLang="en-US" dirty="0"/>
              <a:t>Obsessive–compulsive disorder</a:t>
            </a:r>
          </a:p>
          <a:p>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nSpc>
                <a:spcPct val="85000"/>
              </a:lnSpc>
            </a:pPr>
            <a:r>
              <a:rPr lang="en-US" altLang="en-US" dirty="0"/>
              <a:t>The Magnitude of Mental Health Disorders </a:t>
            </a:r>
            <a:r>
              <a:rPr lang="en-US" altLang="en-US" sz="2000" b="0" dirty="0"/>
              <a:t>(3 of 5) </a:t>
            </a:r>
          </a:p>
        </p:txBody>
      </p:sp>
      <p:sp>
        <p:nvSpPr>
          <p:cNvPr id="19459" name="Rectangle 3"/>
          <p:cNvSpPr>
            <a:spLocks noGrp="1" noChangeArrowheads="1"/>
          </p:cNvSpPr>
          <p:nvPr>
            <p:ph type="body" idx="1"/>
          </p:nvPr>
        </p:nvSpPr>
        <p:spPr/>
        <p:txBody>
          <a:bodyPr rIns="228600"/>
          <a:lstStyle/>
          <a:p>
            <a:pPr>
              <a:spcBef>
                <a:spcPct val="35000"/>
              </a:spcBef>
            </a:pPr>
            <a:r>
              <a:rPr lang="en-US" altLang="en-US" dirty="0"/>
              <a:t>The US mental health system provides many levels of assistance.</a:t>
            </a:r>
          </a:p>
          <a:p>
            <a:pPr lvl="1">
              <a:spcBef>
                <a:spcPct val="35000"/>
              </a:spcBef>
            </a:pPr>
            <a:r>
              <a:rPr lang="en-US" altLang="en-US" dirty="0"/>
              <a:t>Professional counselors are available for marital conflict and parenting issues.</a:t>
            </a:r>
          </a:p>
          <a:p>
            <a:pPr lvl="1">
              <a:spcBef>
                <a:spcPct val="35000"/>
              </a:spcBef>
            </a:pPr>
            <a:r>
              <a:rPr lang="en-US" altLang="en-US" dirty="0"/>
              <a:t>More serious issues are often handled by a psychologist.</a:t>
            </a:r>
          </a:p>
          <a:p>
            <a:pPr lvl="1">
              <a:spcBef>
                <a:spcPct val="35000"/>
              </a:spcBef>
            </a:pPr>
            <a:r>
              <a:rPr lang="en-US" altLang="en-US" dirty="0"/>
              <a:t>Severe psychological conditions require a psychiatrist.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nSpc>
                <a:spcPct val="85000"/>
              </a:lnSpc>
            </a:pPr>
            <a:r>
              <a:rPr lang="en-US" altLang="en-US" dirty="0"/>
              <a:t>The Magnitude of Mental Health Disorders </a:t>
            </a:r>
            <a:r>
              <a:rPr lang="en-US" altLang="en-US" sz="2000" b="0" dirty="0"/>
              <a:t>(4 of 5) </a:t>
            </a:r>
          </a:p>
        </p:txBody>
      </p:sp>
      <p:sp>
        <p:nvSpPr>
          <p:cNvPr id="20483" name="Rectangle 3"/>
          <p:cNvSpPr>
            <a:spLocks noGrp="1" noChangeArrowheads="1"/>
          </p:cNvSpPr>
          <p:nvPr>
            <p:ph type="body" idx="1"/>
          </p:nvPr>
        </p:nvSpPr>
        <p:spPr/>
        <p:txBody>
          <a:bodyPr rIns="228600"/>
          <a:lstStyle/>
          <a:p>
            <a:pPr>
              <a:spcBef>
                <a:spcPct val="35000"/>
              </a:spcBef>
            </a:pPr>
            <a:r>
              <a:rPr lang="en-US" altLang="en-US" dirty="0"/>
              <a:t>The US mental health system provides many levels of assistance. (cont’d)</a:t>
            </a:r>
          </a:p>
          <a:p>
            <a:pPr lvl="1">
              <a:spcBef>
                <a:spcPct val="35000"/>
              </a:spcBef>
            </a:pPr>
            <a:r>
              <a:rPr lang="en-US" altLang="en-US" dirty="0"/>
              <a:t>Most psychological disorders can be handled through outpatient visits.</a:t>
            </a:r>
          </a:p>
          <a:p>
            <a:pPr lvl="1">
              <a:spcBef>
                <a:spcPct val="35000"/>
              </a:spcBef>
            </a:pPr>
            <a:r>
              <a:rPr lang="en-US" altLang="en-US" dirty="0"/>
              <a:t>Some people require hospitalization in specialized behavioral health units.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nSpc>
                <a:spcPct val="85000"/>
              </a:lnSpc>
            </a:pPr>
            <a:r>
              <a:rPr lang="en-US" altLang="en-US" dirty="0"/>
              <a:t>The Magnitude of Mental Health Disorders </a:t>
            </a:r>
            <a:r>
              <a:rPr lang="en-US" altLang="en-US" sz="2000" b="0" dirty="0"/>
              <a:t>(5 of 5) </a:t>
            </a:r>
          </a:p>
        </p:txBody>
      </p:sp>
      <p:sp>
        <p:nvSpPr>
          <p:cNvPr id="21507" name="Rectangle 3"/>
          <p:cNvSpPr>
            <a:spLocks noGrp="1" noChangeArrowheads="1"/>
          </p:cNvSpPr>
          <p:nvPr>
            <p:ph type="body" idx="1"/>
          </p:nvPr>
        </p:nvSpPr>
        <p:spPr/>
        <p:txBody>
          <a:bodyPr rIns="228600"/>
          <a:lstStyle/>
          <a:p>
            <a:pPr>
              <a:spcBef>
                <a:spcPct val="35000"/>
              </a:spcBef>
            </a:pPr>
            <a:r>
              <a:rPr lang="en-US" dirty="0"/>
              <a:t>Behavioral health </a:t>
            </a:r>
            <a:r>
              <a:rPr lang="en-US" altLang="en-US" dirty="0"/>
              <a:t>disorders have many underlying causes:</a:t>
            </a:r>
          </a:p>
          <a:p>
            <a:pPr lvl="1">
              <a:spcBef>
                <a:spcPct val="35000"/>
              </a:spcBef>
            </a:pPr>
            <a:r>
              <a:rPr lang="en-US" altLang="en-US" dirty="0"/>
              <a:t>Social and situational stress</a:t>
            </a:r>
          </a:p>
          <a:p>
            <a:pPr lvl="1">
              <a:spcBef>
                <a:spcPct val="35000"/>
              </a:spcBef>
            </a:pPr>
            <a:r>
              <a:rPr lang="en-US" altLang="en-US" dirty="0"/>
              <a:t>Diseases such as schizophrenia</a:t>
            </a:r>
          </a:p>
          <a:p>
            <a:pPr lvl="1">
              <a:spcBef>
                <a:spcPct val="35000"/>
              </a:spcBef>
            </a:pPr>
            <a:r>
              <a:rPr lang="en-US" altLang="en-US" dirty="0"/>
              <a:t>Physical illnesses such as diabetic emergencies</a:t>
            </a:r>
          </a:p>
          <a:p>
            <a:pPr lvl="1">
              <a:spcBef>
                <a:spcPct val="35000"/>
              </a:spcBef>
            </a:pPr>
            <a:r>
              <a:rPr lang="en-US" altLang="en-US" dirty="0"/>
              <a:t>Chemical problems such as alcohol or drug use</a:t>
            </a:r>
          </a:p>
          <a:p>
            <a:pPr lvl="1">
              <a:spcBef>
                <a:spcPct val="35000"/>
              </a:spcBef>
            </a:pPr>
            <a:r>
              <a:rPr lang="en-US" altLang="en-US" dirty="0"/>
              <a:t>Biological disturbances such as electrolyte imbalances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Pathophysiology </a:t>
            </a:r>
            <a:r>
              <a:rPr lang="en-US" altLang="en-US" sz="2000" b="0" dirty="0"/>
              <a:t>(1 of 4)</a:t>
            </a:r>
          </a:p>
        </p:txBody>
      </p:sp>
      <p:sp>
        <p:nvSpPr>
          <p:cNvPr id="22531" name="Content Placeholder 2"/>
          <p:cNvSpPr>
            <a:spLocks noGrp="1"/>
          </p:cNvSpPr>
          <p:nvPr>
            <p:ph type="body" idx="1"/>
          </p:nvPr>
        </p:nvSpPr>
        <p:spPr/>
        <p:txBody>
          <a:bodyPr rIns="228600"/>
          <a:lstStyle/>
          <a:p>
            <a:pPr>
              <a:spcBef>
                <a:spcPct val="35000"/>
              </a:spcBef>
            </a:pPr>
            <a:r>
              <a:rPr lang="en-US" altLang="en-US" dirty="0"/>
              <a:t>An EMT is not responsible for diagnosing the underlying cause of a behavioral crisis or emergency.</a:t>
            </a:r>
          </a:p>
          <a:p>
            <a:pPr lvl="1">
              <a:spcBef>
                <a:spcPct val="35000"/>
              </a:spcBef>
            </a:pPr>
            <a:r>
              <a:rPr lang="en-US" altLang="en-US" dirty="0"/>
              <a:t>You should understand the two basic categories of diagnosis a physician will use: organic and functional.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Pathophysiology </a:t>
            </a:r>
            <a:r>
              <a:rPr lang="en-US" altLang="en-US" sz="2000" b="0" dirty="0"/>
              <a:t>(2 of 4)</a:t>
            </a:r>
          </a:p>
        </p:txBody>
      </p:sp>
      <p:sp>
        <p:nvSpPr>
          <p:cNvPr id="23555" name="Content Placeholder 2"/>
          <p:cNvSpPr>
            <a:spLocks noGrp="1"/>
          </p:cNvSpPr>
          <p:nvPr>
            <p:ph type="body" idx="1"/>
          </p:nvPr>
        </p:nvSpPr>
        <p:spPr/>
        <p:txBody>
          <a:bodyPr rIns="228600"/>
          <a:lstStyle/>
          <a:p>
            <a:pPr>
              <a:spcBef>
                <a:spcPct val="35000"/>
              </a:spcBef>
            </a:pPr>
            <a:r>
              <a:rPr lang="en-US" altLang="en-US" dirty="0"/>
              <a:t>Organic disorders</a:t>
            </a:r>
          </a:p>
          <a:p>
            <a:pPr lvl="1">
              <a:spcBef>
                <a:spcPct val="35000"/>
              </a:spcBef>
            </a:pPr>
            <a:r>
              <a:rPr lang="en-US" altLang="en-US" dirty="0"/>
              <a:t>Organic brain syndrome is a temporary or permanent dysfunction of the brain caused by a disturbance in the physical or physiologic functioning of the brain tissue.</a:t>
            </a:r>
          </a:p>
          <a:p>
            <a:pPr lvl="1">
              <a:spcBef>
                <a:spcPct val="35000"/>
              </a:spcBef>
            </a:pPr>
            <a:r>
              <a:rPr lang="en-US" altLang="en-US" dirty="0"/>
              <a:t>Causes</a:t>
            </a:r>
            <a:r>
              <a:rPr lang="en-US" altLang="en-US" dirty="0">
                <a:solidFill>
                  <a:srgbClr val="000000"/>
                </a:solidFill>
              </a:rPr>
              <a:t>:</a:t>
            </a:r>
            <a:r>
              <a:rPr lang="en-US" altLang="en-US" dirty="0"/>
              <a:t> sudden illness, traumatic brain injury (TBI), seizure disorders, drug and alcohol abuse, overdose, or withdrawal, and diseases of the brain.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dirty="0"/>
              <a:t>Pathophysiology </a:t>
            </a:r>
            <a:r>
              <a:rPr lang="en-US" altLang="en-US" sz="2000" b="0" dirty="0"/>
              <a:t>(3 of 4)</a:t>
            </a:r>
          </a:p>
        </p:txBody>
      </p:sp>
      <p:sp>
        <p:nvSpPr>
          <p:cNvPr id="24579" name="Content Placeholder 2"/>
          <p:cNvSpPr>
            <a:spLocks noGrp="1"/>
          </p:cNvSpPr>
          <p:nvPr>
            <p:ph type="body" idx="1"/>
          </p:nvPr>
        </p:nvSpPr>
        <p:spPr/>
        <p:txBody>
          <a:bodyPr rIns="228600"/>
          <a:lstStyle/>
          <a:p>
            <a:pPr>
              <a:spcBef>
                <a:spcPct val="35000"/>
              </a:spcBef>
            </a:pPr>
            <a:r>
              <a:rPr lang="en-US" altLang="en-US" dirty="0"/>
              <a:t>Organic disorders (cont’d)</a:t>
            </a:r>
          </a:p>
          <a:p>
            <a:pPr lvl="1">
              <a:spcBef>
                <a:spcPct val="35000"/>
              </a:spcBef>
            </a:pPr>
            <a:r>
              <a:rPr lang="en-US" altLang="en-US" dirty="0"/>
              <a:t>Altered mental status can arise from:</a:t>
            </a:r>
          </a:p>
          <a:p>
            <a:pPr lvl="2">
              <a:spcBef>
                <a:spcPts val="900"/>
              </a:spcBef>
            </a:pPr>
            <a:r>
              <a:rPr lang="en-US" altLang="en-US" sz="2000" dirty="0"/>
              <a:t>Hypoglycemia</a:t>
            </a:r>
          </a:p>
          <a:p>
            <a:pPr lvl="2">
              <a:spcBef>
                <a:spcPts val="900"/>
              </a:spcBef>
            </a:pPr>
            <a:r>
              <a:rPr lang="en-US" altLang="en-US" sz="2000" dirty="0"/>
              <a:t>Hypoxia</a:t>
            </a:r>
          </a:p>
          <a:p>
            <a:pPr lvl="2">
              <a:spcBef>
                <a:spcPts val="900"/>
              </a:spcBef>
            </a:pPr>
            <a:r>
              <a:rPr lang="en-US" altLang="en-US" sz="2000" dirty="0"/>
              <a:t>Impaired cerebral blood flow</a:t>
            </a:r>
          </a:p>
          <a:p>
            <a:pPr lvl="2">
              <a:spcBef>
                <a:spcPts val="900"/>
              </a:spcBef>
            </a:pPr>
            <a:r>
              <a:rPr lang="en-US" altLang="en-US" sz="2000" dirty="0"/>
              <a:t>Hyperthermia or hypothermia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dirty="0"/>
              <a:t>Pathophysiology </a:t>
            </a:r>
            <a:r>
              <a:rPr lang="en-US" altLang="en-US" sz="2000" b="0" dirty="0"/>
              <a:t>(4 of 4)</a:t>
            </a:r>
          </a:p>
        </p:txBody>
      </p:sp>
      <p:sp>
        <p:nvSpPr>
          <p:cNvPr id="25603" name="Content Placeholder 2"/>
          <p:cNvSpPr>
            <a:spLocks noGrp="1"/>
          </p:cNvSpPr>
          <p:nvPr>
            <p:ph type="body" idx="1"/>
          </p:nvPr>
        </p:nvSpPr>
        <p:spPr/>
        <p:txBody>
          <a:bodyPr rIns="228600"/>
          <a:lstStyle/>
          <a:p>
            <a:pPr>
              <a:spcBef>
                <a:spcPct val="35000"/>
              </a:spcBef>
            </a:pPr>
            <a:r>
              <a:rPr lang="en-US" altLang="en-US" dirty="0"/>
              <a:t>Functional disorders</a:t>
            </a:r>
          </a:p>
          <a:p>
            <a:pPr lvl="1">
              <a:spcBef>
                <a:spcPct val="35000"/>
              </a:spcBef>
            </a:pPr>
            <a:r>
              <a:rPr lang="en-US" altLang="en-US" dirty="0"/>
              <a:t>Physiologic disorder that impair bodily functions when the body seems to be structurally normal</a:t>
            </a:r>
          </a:p>
          <a:p>
            <a:pPr lvl="1">
              <a:spcBef>
                <a:spcPct val="35000"/>
              </a:spcBef>
            </a:pPr>
            <a:r>
              <a:rPr lang="en-US" altLang="en-US" dirty="0"/>
              <a:t>Examples</a:t>
            </a:r>
            <a:r>
              <a:rPr lang="en-US" altLang="en-US" dirty="0">
                <a:solidFill>
                  <a:srgbClr val="000000"/>
                </a:solidFill>
              </a:rPr>
              <a:t>:</a:t>
            </a:r>
            <a:r>
              <a:rPr lang="en-US" altLang="en-US" dirty="0"/>
              <a:t> schizophrenia, anxiety conditions, and depression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2)</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pPr>
            <a:r>
              <a:rPr lang="en-US" altLang="en-US" dirty="0"/>
              <a:t>Safe Approach to a Behavioral Crisis </a:t>
            </a:r>
            <a:endParaRPr lang="en-US" altLang="en-US" sz="2800" b="0" dirty="0"/>
          </a:p>
        </p:txBody>
      </p:sp>
      <p:sp>
        <p:nvSpPr>
          <p:cNvPr id="26627" name="Content Placeholder 2"/>
          <p:cNvSpPr>
            <a:spLocks noGrp="1"/>
          </p:cNvSpPr>
          <p:nvPr>
            <p:ph type="body" idx="1"/>
          </p:nvPr>
        </p:nvSpPr>
        <p:spPr>
          <a:xfrm>
            <a:off x="6532476" y="1507260"/>
            <a:ext cx="5181600" cy="2057400"/>
          </a:xfrm>
        </p:spPr>
        <p:txBody>
          <a:bodyPr rIns="228600"/>
          <a:lstStyle/>
          <a:p>
            <a:pPr>
              <a:spcBef>
                <a:spcPct val="35000"/>
              </a:spcBef>
            </a:pPr>
            <a:r>
              <a:rPr lang="en-US" altLang="en-US" dirty="0"/>
              <a:t>All regular EMT skills are used in a behavioral crisis.</a:t>
            </a:r>
          </a:p>
        </p:txBody>
      </p:sp>
      <p:pic>
        <p:nvPicPr>
          <p:cNvPr id="1026" name="Picture 2" descr="A photo shows a patient sitting on a bed while a medical officer is sitting in front of hi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507260"/>
            <a:ext cx="5139980" cy="34132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4955885"/>
            <a:ext cx="5375532" cy="923330"/>
          </a:xfrm>
          <a:prstGeom prst="rect">
            <a:avLst/>
          </a:prstGeom>
        </p:spPr>
        <p:txBody>
          <a:bodyPr wrap="square">
            <a:spAutoFit/>
          </a:bodyPr>
          <a:lstStyle/>
          <a:p>
            <a:r>
              <a:rPr lang="en-US" b="1" dirty="0"/>
              <a:t>FIGURE 23-1 </a:t>
            </a:r>
            <a:r>
              <a:rPr lang="en-US" dirty="0"/>
              <a:t>When working with a potentially volatile</a:t>
            </a:r>
          </a:p>
          <a:p>
            <a:r>
              <a:rPr lang="en-US" dirty="0"/>
              <a:t>patient, position yourself at a 45° angle, but be aware this position could hinder your movements.</a:t>
            </a:r>
          </a:p>
        </p:txBody>
      </p:sp>
      <p:sp>
        <p:nvSpPr>
          <p:cNvPr id="3" name="Rectangle 2"/>
          <p:cNvSpPr/>
          <p:nvPr/>
        </p:nvSpPr>
        <p:spPr>
          <a:xfrm>
            <a:off x="901700" y="5854501"/>
            <a:ext cx="2372765"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PEDRO PARDO/AFP/Getty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Scene Size-up </a:t>
            </a:r>
            <a:r>
              <a:rPr lang="en-US" altLang="en-US" sz="2000" b="0" dirty="0"/>
              <a:t>(1 of 3)</a:t>
            </a:r>
          </a:p>
        </p:txBody>
      </p:sp>
      <p:sp>
        <p:nvSpPr>
          <p:cNvPr id="29699"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Is the situation potentially dangerous for you and your partner?</a:t>
            </a:r>
          </a:p>
          <a:p>
            <a:pPr lvl="1">
              <a:spcBef>
                <a:spcPct val="35000"/>
              </a:spcBef>
            </a:pPr>
            <a:r>
              <a:rPr lang="en-US" altLang="en-US" dirty="0"/>
              <a:t>Do you need immediate law enforcement backup?</a:t>
            </a:r>
          </a:p>
          <a:p>
            <a:pPr lvl="1">
              <a:spcBef>
                <a:spcPct val="35000"/>
              </a:spcBef>
            </a:pPr>
            <a:r>
              <a:rPr lang="en-US" altLang="en-US" dirty="0"/>
              <a:t>Should you stage until law enforcement personnel have secured the scene?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dirty="0"/>
              <a:t>Scene Size-up </a:t>
            </a:r>
            <a:r>
              <a:rPr lang="en-US" altLang="en-US" sz="2000" b="0" dirty="0"/>
              <a:t>(2 of 3)</a:t>
            </a:r>
          </a:p>
        </p:txBody>
      </p:sp>
      <p:sp>
        <p:nvSpPr>
          <p:cNvPr id="30723" name="Content Placeholder 2"/>
          <p:cNvSpPr>
            <a:spLocks noGrp="1"/>
          </p:cNvSpPr>
          <p:nvPr>
            <p:ph type="body" idx="1"/>
          </p:nvPr>
        </p:nvSpPr>
        <p:spPr/>
        <p:txBody>
          <a:bodyPr rIns="228600"/>
          <a:lstStyle/>
          <a:p>
            <a:pPr>
              <a:spcBef>
                <a:spcPct val="35000"/>
              </a:spcBef>
            </a:pPr>
            <a:r>
              <a:rPr lang="en-US" altLang="en-US" dirty="0"/>
              <a:t>Scene safety (cont’d)</a:t>
            </a:r>
          </a:p>
          <a:p>
            <a:pPr lvl="1">
              <a:spcBef>
                <a:spcPct val="35000"/>
              </a:spcBef>
            </a:pPr>
            <a:r>
              <a:rPr lang="en-US" altLang="en-US" dirty="0"/>
              <a:t>Does the patient’s behavior seem typical or normal for the circumstances?</a:t>
            </a:r>
          </a:p>
          <a:p>
            <a:pPr lvl="1">
              <a:spcBef>
                <a:spcPct val="35000"/>
              </a:spcBef>
            </a:pPr>
            <a:r>
              <a:rPr lang="en-US" altLang="en-US" dirty="0"/>
              <a:t>Are there legal issues involved (crime scene, consent, refusal)?</a:t>
            </a:r>
          </a:p>
          <a:p>
            <a:pPr>
              <a:spcBef>
                <a:spcPct val="35000"/>
              </a:spcBef>
            </a:pPr>
            <a:r>
              <a:rPr lang="en-US" altLang="en-US" dirty="0"/>
              <a:t>Take standard precautions and request additional resources early.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Scene Size-up </a:t>
            </a:r>
            <a:r>
              <a:rPr lang="en-US" altLang="en-US" sz="2000" b="0" dirty="0"/>
              <a:t>(3 of 3)</a:t>
            </a:r>
          </a:p>
        </p:txBody>
      </p:sp>
      <p:sp>
        <p:nvSpPr>
          <p:cNvPr id="31747" name="Content Placeholder 2"/>
          <p:cNvSpPr>
            <a:spLocks noGrp="1"/>
          </p:cNvSpPr>
          <p:nvPr>
            <p:ph type="body" idx="1"/>
          </p:nvPr>
        </p:nvSpPr>
        <p:spPr/>
        <p:txBody>
          <a:bodyPr rIns="228600"/>
          <a:lstStyle/>
          <a:p>
            <a:pPr>
              <a:spcBef>
                <a:spcPct val="35000"/>
              </a:spcBef>
            </a:pPr>
            <a:r>
              <a:rPr lang="en-US" altLang="en-US" dirty="0"/>
              <a:t>Mechanism of injury/nature of illness</a:t>
            </a:r>
          </a:p>
          <a:p>
            <a:pPr lvl="1">
              <a:spcBef>
                <a:spcPct val="35000"/>
              </a:spcBef>
            </a:pPr>
            <a:r>
              <a:rPr lang="en-US" altLang="en-US" dirty="0"/>
              <a:t>Determine the mechanism of injury and/or nature of illness.</a:t>
            </a:r>
          </a:p>
          <a:p>
            <a:pPr lvl="1">
              <a:spcBef>
                <a:spcPct val="35000"/>
              </a:spcBef>
            </a:pPr>
            <a:r>
              <a:rPr lang="en-US" altLang="en-US" dirty="0"/>
              <a:t>Note any medications or substances that may contribute to the complaint or be treatment of a relevant medical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Primary Assessment </a:t>
            </a:r>
            <a:r>
              <a:rPr lang="en-US" altLang="en-US" sz="2000" b="0" dirty="0"/>
              <a:t>(1 of 4)</a:t>
            </a:r>
          </a:p>
        </p:txBody>
      </p:sp>
      <p:sp>
        <p:nvSpPr>
          <p:cNvPr id="32771" name="Content Placeholder 2"/>
          <p:cNvSpPr>
            <a:spLocks noGrp="1"/>
          </p:cNvSpPr>
          <p:nvPr>
            <p:ph type="body" idx="1"/>
          </p:nvPr>
        </p:nvSpPr>
        <p:spPr/>
        <p:txBody>
          <a:bodyPr rIns="228600"/>
          <a:lstStyle/>
          <a:p>
            <a:pPr>
              <a:spcBef>
                <a:spcPct val="35000"/>
              </a:spcBef>
            </a:pPr>
            <a:r>
              <a:rPr lang="en-US" altLang="en-US" dirty="0"/>
              <a:t>Form a general impression.</a:t>
            </a:r>
          </a:p>
          <a:p>
            <a:pPr lvl="1">
              <a:spcBef>
                <a:spcPct val="35000"/>
              </a:spcBef>
            </a:pPr>
            <a:r>
              <a:rPr lang="en-US" altLang="en-US" dirty="0"/>
              <a:t>Begin your assessment from the doorway or from a distance.</a:t>
            </a:r>
          </a:p>
          <a:p>
            <a:pPr lvl="1">
              <a:spcBef>
                <a:spcPct val="35000"/>
              </a:spcBef>
            </a:pPr>
            <a:r>
              <a:rPr lang="en-US" altLang="en-US" dirty="0"/>
              <a:t>Perform a rapid physical exam.</a:t>
            </a:r>
          </a:p>
          <a:p>
            <a:pPr lvl="1">
              <a:spcBef>
                <a:spcPct val="35000"/>
              </a:spcBef>
            </a:pPr>
            <a:r>
              <a:rPr lang="en-US" altLang="en-US" dirty="0"/>
              <a:t>Observe the patient closely using the AVPU scale to check for alertness.</a:t>
            </a:r>
          </a:p>
          <a:p>
            <a:pPr lvl="1">
              <a:spcBef>
                <a:spcPct val="35000"/>
              </a:spcBef>
            </a:pPr>
            <a:r>
              <a:rPr lang="en-US" altLang="en-US" dirty="0"/>
              <a:t>Establish a rapport with the patient.</a:t>
            </a:r>
          </a:p>
          <a:p>
            <a:pPr lvl="1">
              <a:spcBef>
                <a:spcPct val="35000"/>
              </a:spcBef>
            </a:pPr>
            <a:r>
              <a:rPr lang="en-US" altLang="en-US" dirty="0">
                <a:latin typeface="Arial"/>
                <a:ea typeface="MS PGothic" charset="-128"/>
                <a:cs typeface="Arial"/>
              </a:rPr>
              <a:t>Most medical or trauma situations will include a behavioral component.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(2 of 4)</a:t>
            </a:r>
          </a:p>
        </p:txBody>
      </p:sp>
      <p:sp>
        <p:nvSpPr>
          <p:cNvPr id="33795" name="Rectangle 3"/>
          <p:cNvSpPr>
            <a:spLocks noGrp="1" noChangeArrowheads="1"/>
          </p:cNvSpPr>
          <p:nvPr>
            <p:ph type="body" idx="1"/>
          </p:nvPr>
        </p:nvSpPr>
        <p:spPr/>
        <p:txBody>
          <a:bodyPr rIns="228600"/>
          <a:lstStyle/>
          <a:p>
            <a:pPr>
              <a:spcBef>
                <a:spcPct val="35000"/>
              </a:spcBef>
            </a:pPr>
            <a:r>
              <a:rPr lang="en-US" altLang="en-US" dirty="0"/>
              <a:t>Airway and breathing</a:t>
            </a:r>
          </a:p>
          <a:p>
            <a:pPr lvl="1">
              <a:spcBef>
                <a:spcPct val="35000"/>
              </a:spcBef>
            </a:pPr>
            <a:r>
              <a:rPr lang="en-US" altLang="en-US" dirty="0"/>
              <a:t>Assess the airway to make sure it is patent and adequate.</a:t>
            </a:r>
          </a:p>
          <a:p>
            <a:pPr lvl="1">
              <a:spcBef>
                <a:spcPct val="35000"/>
              </a:spcBef>
            </a:pPr>
            <a:r>
              <a:rPr lang="en-US" altLang="en-US" dirty="0"/>
              <a:t>Evaluate the patient’s breathing.</a:t>
            </a:r>
          </a:p>
          <a:p>
            <a:pPr lvl="1">
              <a:spcBef>
                <a:spcPct val="35000"/>
              </a:spcBef>
            </a:pPr>
            <a:r>
              <a:rPr lang="en-US" altLang="en-US" dirty="0"/>
              <a:t>Use pulse oximetry if available.</a:t>
            </a:r>
          </a:p>
          <a:p>
            <a:pPr lvl="1">
              <a:spcBef>
                <a:spcPct val="35000"/>
              </a:spcBef>
            </a:pPr>
            <a:r>
              <a:rPr lang="en-US" altLang="en-US" dirty="0">
                <a:latin typeface="Arial"/>
                <a:ea typeface="MS PGothic" charset="-128"/>
                <a:cs typeface="Arial"/>
              </a:rPr>
              <a:t>Provide the appropriate interventions.</a:t>
            </a:r>
            <a:endParaRPr lang="en-US" altLang="en-US" dirty="0">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(3 of 4)</a:t>
            </a:r>
          </a:p>
        </p:txBody>
      </p:sp>
      <p:sp>
        <p:nvSpPr>
          <p:cNvPr id="34819" name="Rectangle 3"/>
          <p:cNvSpPr>
            <a:spLocks noGrp="1" noChangeArrowheads="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Assess the pulse rate, quality, and rhythm.</a:t>
            </a:r>
          </a:p>
          <a:p>
            <a:pPr lvl="1">
              <a:spcBef>
                <a:spcPct val="35000"/>
              </a:spcBef>
            </a:pPr>
            <a:r>
              <a:rPr lang="en-US" altLang="en-US" dirty="0"/>
              <a:t>Evaluate for the presence of shock and bleeding.</a:t>
            </a:r>
          </a:p>
          <a:p>
            <a:pPr lvl="1">
              <a:spcBef>
                <a:spcPct val="35000"/>
              </a:spcBef>
            </a:pPr>
            <a:r>
              <a:rPr lang="en-US" altLang="en-US" dirty="0"/>
              <a:t>Evaluate skin color, temperature, and capillary refill.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(4 of 4)</a:t>
            </a:r>
          </a:p>
        </p:txBody>
      </p:sp>
      <p:sp>
        <p:nvSpPr>
          <p:cNvPr id="35843" name="Rectangle 3"/>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Unless the patient is unstable from a medical problem or trauma, prepare to spend time with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History Taking </a:t>
            </a:r>
            <a:r>
              <a:rPr lang="en-US" altLang="en-US" sz="2000" b="0" dirty="0"/>
              <a:t>(1 of 3)</a:t>
            </a:r>
          </a:p>
        </p:txBody>
      </p:sp>
      <p:sp>
        <p:nvSpPr>
          <p:cNvPr id="36867" name="Content Placeholder 2"/>
          <p:cNvSpPr>
            <a:spLocks noGrp="1"/>
          </p:cNvSpPr>
          <p:nvPr>
            <p:ph type="body" idx="1"/>
          </p:nvPr>
        </p:nvSpPr>
        <p:spPr/>
        <p:txBody>
          <a:bodyPr rIns="228600"/>
          <a:lstStyle/>
          <a:p>
            <a:pPr>
              <a:spcBef>
                <a:spcPct val="35000"/>
              </a:spcBef>
            </a:pPr>
            <a:r>
              <a:rPr lang="en-US" altLang="en-US" dirty="0"/>
              <a:t>Investigate the chief complaint and obtain a SAMPLE history.</a:t>
            </a:r>
          </a:p>
          <a:p>
            <a:pPr>
              <a:spcBef>
                <a:spcPct val="35000"/>
              </a:spcBef>
            </a:pPr>
            <a:r>
              <a:rPr lang="en-US" altLang="en-US" dirty="0"/>
              <a:t>Consider four major areas as contributors:</a:t>
            </a:r>
          </a:p>
          <a:p>
            <a:pPr lvl="1">
              <a:spcBef>
                <a:spcPct val="35000"/>
              </a:spcBef>
            </a:pPr>
            <a:r>
              <a:rPr lang="en-US" altLang="en-US" dirty="0"/>
              <a:t>Is the patient’s central nervous system functioning properly?</a:t>
            </a:r>
          </a:p>
          <a:p>
            <a:pPr lvl="1">
              <a:spcBef>
                <a:spcPct val="35000"/>
              </a:spcBef>
            </a:pPr>
            <a:r>
              <a:rPr lang="en-US" altLang="en-US" dirty="0"/>
              <a:t>Are hallucinogens or other drugs or alcohol a factor?</a:t>
            </a:r>
          </a:p>
          <a:p>
            <a:pPr lvl="1">
              <a:spcBef>
                <a:spcPct val="35000"/>
              </a:spcBef>
            </a:pPr>
            <a:r>
              <a:rPr lang="en-US" altLang="en-US" dirty="0"/>
              <a:t>Are significant life changes, symptoms, or illness involved?</a:t>
            </a:r>
          </a:p>
          <a:p>
            <a:pPr lvl="1">
              <a:spcBef>
                <a:spcPct val="35000"/>
              </a:spcBef>
            </a:pPr>
            <a:r>
              <a:rPr lang="en-US" altLang="en-US" dirty="0"/>
              <a:t>Is there a history of behavioral health illness?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History Taking </a:t>
            </a:r>
            <a:r>
              <a:rPr lang="en-US" altLang="en-US" sz="2000" b="0" dirty="0"/>
              <a:t>(2 of 3)</a:t>
            </a:r>
          </a:p>
        </p:txBody>
      </p:sp>
      <p:sp>
        <p:nvSpPr>
          <p:cNvPr id="36867" name="Content Placeholder 2"/>
          <p:cNvSpPr>
            <a:spLocks noGrp="1"/>
          </p:cNvSpPr>
          <p:nvPr>
            <p:ph type="body" idx="1"/>
          </p:nvPr>
        </p:nvSpPr>
        <p:spPr/>
        <p:txBody>
          <a:bodyPr rIns="228600"/>
          <a:lstStyle/>
          <a:p>
            <a:pPr>
              <a:spcBef>
                <a:spcPct val="35000"/>
              </a:spcBef>
              <a:defRPr/>
            </a:pPr>
            <a:r>
              <a:rPr lang="en-US" altLang="en-US" dirty="0">
                <a:cs typeface="+mn-cs"/>
              </a:rPr>
              <a:t>SAMPLE history</a:t>
            </a:r>
          </a:p>
          <a:p>
            <a:pPr lvl="1">
              <a:spcBef>
                <a:spcPct val="35000"/>
              </a:spcBef>
              <a:defRPr/>
            </a:pPr>
            <a:r>
              <a:rPr lang="en-US" altLang="en-US" dirty="0"/>
              <a:t>You may be able to elicit information that would be helpful to the hospital staff.</a:t>
            </a:r>
          </a:p>
          <a:p>
            <a:pPr lvl="1">
              <a:spcBef>
                <a:spcPct val="35000"/>
              </a:spcBef>
              <a:defRPr/>
            </a:pPr>
            <a:r>
              <a:rPr lang="en-US" altLang="en-US" dirty="0"/>
              <a:t>In geriatric patients, consider Alzheimer disease and dementia.</a:t>
            </a:r>
          </a:p>
          <a:p>
            <a:pPr lvl="1">
              <a:spcBef>
                <a:spcPct val="35000"/>
              </a:spcBef>
              <a:defRPr/>
            </a:pPr>
            <a:r>
              <a:rPr lang="en-US" altLang="en-US" dirty="0"/>
              <a:t>Use reflective listening.</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2)</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Psychiatric</a:t>
            </a:r>
          </a:p>
          <a:p>
            <a:pPr eaLnBrk="1" hangingPunct="1">
              <a:spcBef>
                <a:spcPct val="35000"/>
              </a:spcBef>
              <a:buFontTx/>
              <a:buNone/>
            </a:pPr>
            <a:r>
              <a:rPr lang="en-US" altLang="en-US" dirty="0"/>
              <a:t>Recognition of</a:t>
            </a:r>
            <a:endParaRPr lang="en-US" altLang="en-US" b="1" dirty="0">
              <a:solidFill>
                <a:srgbClr val="FFFFFF"/>
              </a:solidFill>
            </a:endParaRPr>
          </a:p>
          <a:p>
            <a:pPr lvl="1" eaLnBrk="1" hangingPunct="1">
              <a:spcBef>
                <a:spcPct val="35000"/>
              </a:spcBef>
            </a:pPr>
            <a:r>
              <a:rPr lang="en-US" altLang="en-US" dirty="0"/>
              <a:t>Behaviors that pose a risk to the EMT, patient, or others</a:t>
            </a:r>
          </a:p>
          <a:p>
            <a:pPr lvl="1" eaLnBrk="1" hangingPunct="1">
              <a:spcBef>
                <a:spcPct val="35000"/>
              </a:spcBef>
            </a:pPr>
            <a:r>
              <a:rPr lang="en-US" altLang="en-US" dirty="0"/>
              <a:t>Basic principles of the mental health system</a:t>
            </a:r>
          </a:p>
          <a:p>
            <a:pPr lvl="1" eaLnBrk="1" hangingPunct="1">
              <a:spcBef>
                <a:spcPct val="35000"/>
              </a:spcBef>
            </a:pPr>
            <a:r>
              <a:rPr lang="en-US" altLang="en-US" dirty="0"/>
              <a:t>Assessment and management of</a:t>
            </a:r>
          </a:p>
          <a:p>
            <a:pPr lvl="2" eaLnBrk="1" hangingPunct="1">
              <a:spcBef>
                <a:spcPts val="900"/>
              </a:spcBef>
            </a:pPr>
            <a:r>
              <a:rPr lang="en-US" altLang="en-US" sz="2000" dirty="0"/>
              <a:t>Acute psychosis</a:t>
            </a:r>
          </a:p>
          <a:p>
            <a:pPr lvl="2" eaLnBrk="1" hangingPunct="1">
              <a:spcBef>
                <a:spcPts val="900"/>
              </a:spcBef>
            </a:pPr>
            <a:r>
              <a:rPr lang="en-US" altLang="en-US" sz="2000" dirty="0"/>
              <a:t>Suicidal/risk</a:t>
            </a:r>
          </a:p>
          <a:p>
            <a:pPr lvl="2" eaLnBrk="1" hangingPunct="1">
              <a:spcBef>
                <a:spcPts val="900"/>
              </a:spcBef>
            </a:pPr>
            <a:r>
              <a:rPr lang="en-US" altLang="en-US" sz="2000" dirty="0"/>
              <a:t>Agitated delirium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History Taking </a:t>
            </a:r>
            <a:r>
              <a:rPr lang="en-US" altLang="en-US" sz="2000" b="0" dirty="0"/>
              <a:t>(3 of 3)</a:t>
            </a:r>
          </a:p>
        </p:txBody>
      </p:sp>
      <p:sp>
        <p:nvSpPr>
          <p:cNvPr id="38915" name="Content Placeholder 2"/>
          <p:cNvSpPr>
            <a:spLocks noGrp="1"/>
          </p:cNvSpPr>
          <p:nvPr>
            <p:ph type="body" idx="1"/>
          </p:nvPr>
        </p:nvSpPr>
        <p:spPr/>
        <p:txBody>
          <a:bodyPr rIns="228600"/>
          <a:lstStyle/>
          <a:p>
            <a:pPr marL="0" indent="0">
              <a:spcBef>
                <a:spcPct val="35000"/>
              </a:spcBef>
              <a:buNone/>
            </a:pPr>
            <a:r>
              <a:rPr lang="en-US" altLang="en-US" dirty="0"/>
              <a:t> </a:t>
            </a:r>
          </a:p>
        </p:txBody>
      </p:sp>
      <p:pic>
        <p:nvPicPr>
          <p:cNvPr id="2050" name="Picture 2" descr="The table lists the following. 1. Does the patient appropriately answer your questions? 2. Does the patient’s behavior seem appropriate? 3. Does the patient seem to understand you? 4. Is the patient withdrawn or detached? Hostile or friendly? Happy or depressed? 5. Are the patient’s vocabulary and expressions what you would expect under the circumstances? 6. Does the patient seem aggressive or dangerous to you or others? 7. Is the patient’s memory intact? Check orientation to time, place, person, and event: What day, month, and year is it? Who am I? 8. Does the patient express disordered thoughts, delusions, or hallucinations?&#10;" title="A table is titled questions to ask in evaluating a mental health dis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404" y="1472259"/>
            <a:ext cx="5090040" cy="51278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pPr>
            <a:r>
              <a:rPr lang="en-US" altLang="en-US" dirty="0"/>
              <a:t>Secondary Assessment </a:t>
            </a:r>
            <a:r>
              <a:rPr lang="en-US" altLang="en-US" sz="2000" b="0" dirty="0"/>
              <a:t>(1 of 3)</a:t>
            </a:r>
          </a:p>
        </p:txBody>
      </p:sp>
      <p:sp>
        <p:nvSpPr>
          <p:cNvPr id="39939" name="Content Placeholder 2"/>
          <p:cNvSpPr>
            <a:spLocks noGrp="1"/>
          </p:cNvSpPr>
          <p:nvPr>
            <p:ph type="body" idx="1"/>
          </p:nvPr>
        </p:nvSpPr>
        <p:spPr/>
        <p:txBody>
          <a:bodyPr rIns="228600"/>
          <a:lstStyle/>
          <a:p>
            <a:pPr>
              <a:spcBef>
                <a:spcPct val="35000"/>
              </a:spcBef>
            </a:pPr>
            <a:r>
              <a:rPr lang="en-US" altLang="en-US" dirty="0"/>
              <a:t>Physical examination</a:t>
            </a:r>
          </a:p>
          <a:p>
            <a:pPr lvl="1">
              <a:spcBef>
                <a:spcPct val="35000"/>
              </a:spcBef>
            </a:pPr>
            <a:r>
              <a:rPr lang="en-US" altLang="en-US" dirty="0"/>
              <a:t>In an unconscious patient, begin with a physical exam.</a:t>
            </a:r>
          </a:p>
          <a:p>
            <a:pPr lvl="1">
              <a:spcBef>
                <a:spcPct val="35000"/>
              </a:spcBef>
            </a:pPr>
            <a:r>
              <a:rPr lang="en-US" altLang="en-US" dirty="0"/>
              <a:t>A conscious patient may not respond to your 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dirty="0"/>
              <a:t>Secondary Assessment </a:t>
            </a:r>
            <a:r>
              <a:rPr lang="en-US" altLang="en-US" sz="2000" b="0" dirty="0"/>
              <a:t>(2 of 3)</a:t>
            </a:r>
          </a:p>
        </p:txBody>
      </p:sp>
      <p:sp>
        <p:nvSpPr>
          <p:cNvPr id="40963" name="Content Placeholder 2"/>
          <p:cNvSpPr>
            <a:spLocks noGrp="1"/>
          </p:cNvSpPr>
          <p:nvPr>
            <p:ph type="body" idx="1"/>
          </p:nvPr>
        </p:nvSpPr>
        <p:spPr/>
        <p:txBody>
          <a:bodyPr rIns="228600"/>
          <a:lstStyle/>
          <a:p>
            <a:pPr>
              <a:spcBef>
                <a:spcPct val="35000"/>
              </a:spcBef>
            </a:pPr>
            <a:r>
              <a:rPr lang="en-US" altLang="en-US" dirty="0"/>
              <a:t>Physical examination (cont’d)</a:t>
            </a:r>
          </a:p>
          <a:p>
            <a:pPr lvl="1">
              <a:spcBef>
                <a:spcPct val="35000"/>
              </a:spcBef>
            </a:pPr>
            <a:r>
              <a:rPr lang="en-US" altLang="en-US" dirty="0"/>
              <a:t>You can tell a lot about a patient’s emotional state from:</a:t>
            </a:r>
          </a:p>
          <a:p>
            <a:pPr lvl="2">
              <a:spcBef>
                <a:spcPct val="35000"/>
              </a:spcBef>
            </a:pPr>
            <a:r>
              <a:rPr lang="en-US" altLang="en-US" dirty="0"/>
              <a:t>Facial expressions</a:t>
            </a:r>
          </a:p>
          <a:p>
            <a:pPr lvl="2">
              <a:spcBef>
                <a:spcPct val="35000"/>
              </a:spcBef>
            </a:pPr>
            <a:r>
              <a:rPr lang="en-US" altLang="en-US" dirty="0"/>
              <a:t>Pulse rate</a:t>
            </a:r>
          </a:p>
          <a:p>
            <a:pPr lvl="2">
              <a:spcBef>
                <a:spcPct val="35000"/>
              </a:spcBef>
            </a:pPr>
            <a:r>
              <a:rPr lang="en-US" altLang="en-US" dirty="0"/>
              <a:t>Respirations</a:t>
            </a:r>
          </a:p>
          <a:p>
            <a:pPr lvl="1">
              <a:spcBef>
                <a:spcPct val="35000"/>
              </a:spcBef>
            </a:pPr>
            <a:r>
              <a:rPr lang="en-US" altLang="en-US" dirty="0"/>
              <a:t>A blank gaze or rapidly moving eyes could mean central nervous system dysfunction.</a:t>
            </a:r>
          </a:p>
          <a:p>
            <a:pPr lvl="2"/>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dirty="0"/>
              <a:t>Secondary Assessment </a:t>
            </a:r>
            <a:r>
              <a:rPr lang="en-US" altLang="en-US" sz="2000" b="0" dirty="0"/>
              <a:t>(3 of 3)</a:t>
            </a:r>
          </a:p>
        </p:txBody>
      </p:sp>
      <p:sp>
        <p:nvSpPr>
          <p:cNvPr id="41987" name="Content Placeholder 2"/>
          <p:cNvSpPr>
            <a:spLocks noGrp="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Have law enforcement or firefighters accompany you if possible.</a:t>
            </a:r>
          </a:p>
          <a:p>
            <a:pPr lvl="1">
              <a:spcBef>
                <a:spcPct val="35000"/>
              </a:spcBef>
            </a:pPr>
            <a:r>
              <a:rPr lang="en-US" altLang="en-US" dirty="0"/>
              <a:t>There may be a specific facility to which patients with </a:t>
            </a:r>
            <a:r>
              <a:rPr lang="en-US" dirty="0"/>
              <a:t>behavioral health </a:t>
            </a:r>
            <a:r>
              <a:rPr lang="en-US" altLang="en-US" dirty="0"/>
              <a:t>emergencies are transported</a:t>
            </a:r>
            <a:r>
              <a:rPr lang="en-US" altLang="en-US" dirty="0">
                <a:solidFill>
                  <a:srgbClr val="000000"/>
                </a:solidFill>
              </a:rPr>
              <a:t>.</a:t>
            </a:r>
          </a:p>
          <a:p>
            <a:pPr lvl="1">
              <a:spcBef>
                <a:spcPct val="35000"/>
              </a:spcBef>
            </a:pPr>
            <a:r>
              <a:rPr lang="en-US" altLang="en-US" dirty="0"/>
              <a:t>Transport by ground.</a:t>
            </a:r>
          </a:p>
          <a:p>
            <a:pPr lvl="1">
              <a:spcBef>
                <a:spcPct val="35000"/>
              </a:spcBef>
            </a:pPr>
            <a:r>
              <a:rPr lang="en-US" altLang="en-US" dirty="0"/>
              <a:t>Make the patient comfortable</a:t>
            </a:r>
            <a:r>
              <a:rPr lang="en-US" altLang="ja-JP" dirty="0">
                <a:solidFill>
                  <a:srgbClr val="FF0000"/>
                </a:solidFill>
              </a:rPr>
              <a:t>.</a:t>
            </a:r>
          </a:p>
          <a:p>
            <a:pPr lvl="1">
              <a:spcBef>
                <a:spcPct val="35000"/>
              </a:spcBef>
            </a:pPr>
            <a:endParaRPr lang="en-US" altLang="en-US" dirty="0"/>
          </a:p>
          <a:p>
            <a:pPr lvl="1">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dirty="0"/>
              <a:t>Reassessment </a:t>
            </a:r>
            <a:r>
              <a:rPr lang="en-US" altLang="en-US" sz="2000" b="0" dirty="0"/>
              <a:t>(1 of 3)</a:t>
            </a:r>
          </a:p>
        </p:txBody>
      </p:sp>
      <p:sp>
        <p:nvSpPr>
          <p:cNvPr id="43011" name="Content Placeholder 2"/>
          <p:cNvSpPr>
            <a:spLocks noGrp="1"/>
          </p:cNvSpPr>
          <p:nvPr>
            <p:ph type="body" idx="1"/>
          </p:nvPr>
        </p:nvSpPr>
        <p:spPr/>
        <p:txBody>
          <a:bodyPr rIns="228600"/>
          <a:lstStyle/>
          <a:p>
            <a:pPr>
              <a:spcBef>
                <a:spcPct val="35000"/>
              </a:spcBef>
            </a:pPr>
            <a:r>
              <a:rPr lang="en-US" altLang="en-US" dirty="0"/>
              <a:t>Never let your guard down.</a:t>
            </a:r>
          </a:p>
          <a:p>
            <a:pPr>
              <a:spcBef>
                <a:spcPct val="35000"/>
              </a:spcBef>
            </a:pPr>
            <a:r>
              <a:rPr lang="en-US" altLang="en-US" dirty="0"/>
              <a:t>If restraints are necessary, reassess and document every 5 minutes:</a:t>
            </a:r>
          </a:p>
          <a:p>
            <a:pPr lvl="1">
              <a:spcBef>
                <a:spcPct val="35000"/>
              </a:spcBef>
            </a:pPr>
            <a:r>
              <a:rPr lang="en-US" altLang="en-US" dirty="0"/>
              <a:t>Respirations</a:t>
            </a:r>
          </a:p>
          <a:p>
            <a:pPr lvl="1">
              <a:spcBef>
                <a:spcPct val="35000"/>
              </a:spcBef>
            </a:pPr>
            <a:r>
              <a:rPr lang="en-US" altLang="en-US" dirty="0"/>
              <a:t>Pulse, motor, and sensory function in all restrained extremities</a:t>
            </a:r>
          </a:p>
          <a:p>
            <a:pPr lvl="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dirty="0"/>
              <a:t>Reassessment </a:t>
            </a:r>
            <a:r>
              <a:rPr lang="en-US" altLang="en-US" sz="2000" b="0" dirty="0"/>
              <a:t>(2 of 3)</a:t>
            </a:r>
          </a:p>
        </p:txBody>
      </p:sp>
      <p:sp>
        <p:nvSpPr>
          <p:cNvPr id="44035" name="Content Placeholder 2"/>
          <p:cNvSpPr>
            <a:spLocks noGrp="1"/>
          </p:cNvSpPr>
          <p:nvPr>
            <p:ph type="body" idx="1"/>
          </p:nvPr>
        </p:nvSpPr>
        <p:spPr/>
        <p:txBody>
          <a:bodyPr rIns="228600"/>
          <a:lstStyle/>
          <a:p>
            <a:pPr>
              <a:spcBef>
                <a:spcPct val="35000"/>
              </a:spcBef>
            </a:pPr>
            <a:r>
              <a:rPr lang="en-US" altLang="en-US" dirty="0"/>
              <a:t>Interventions</a:t>
            </a:r>
          </a:p>
          <a:p>
            <a:pPr lvl="1">
              <a:spcBef>
                <a:spcPct val="35000"/>
              </a:spcBef>
            </a:pPr>
            <a:r>
              <a:rPr lang="en-US" altLang="en-US" dirty="0"/>
              <a:t>Defuse and control the situation.</a:t>
            </a:r>
          </a:p>
          <a:p>
            <a:pPr lvl="1">
              <a:spcBef>
                <a:spcPct val="35000"/>
              </a:spcBef>
            </a:pPr>
            <a:r>
              <a:rPr lang="en-US" altLang="en-US" dirty="0"/>
              <a:t>The best treatment may be to be a good listener.</a:t>
            </a:r>
          </a:p>
          <a:p>
            <a:pPr lvl="1">
              <a:spcBef>
                <a:spcPct val="35000"/>
              </a:spcBef>
            </a:pPr>
            <a:r>
              <a:rPr lang="en-US" altLang="en-US" dirty="0"/>
              <a:t>Intervene only as much as it takes to accomplish tasks.</a:t>
            </a:r>
          </a:p>
          <a:p>
            <a:pPr lvl="1">
              <a:spcBef>
                <a:spcPct val="35000"/>
              </a:spcBef>
            </a:pPr>
            <a:r>
              <a:rPr lang="en-US" altLang="en-US" dirty="0"/>
              <a:t>If you think a pharmacologic restraint is necessary, request ALS as early as possible.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pPr>
            <a:r>
              <a:rPr lang="en-US" altLang="en-US" dirty="0"/>
              <a:t>Reassessment </a:t>
            </a:r>
            <a:r>
              <a:rPr lang="en-US" altLang="en-US" sz="2000" b="0" dirty="0"/>
              <a:t>(3 of 3)</a:t>
            </a:r>
          </a:p>
        </p:txBody>
      </p:sp>
      <p:sp>
        <p:nvSpPr>
          <p:cNvPr id="45059" name="Content Placeholder 2"/>
          <p:cNvSpPr>
            <a:spLocks noGrp="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Give the receiving hospital advance warning of the </a:t>
            </a:r>
            <a:r>
              <a:rPr lang="en-US" dirty="0"/>
              <a:t>behavioral health </a:t>
            </a:r>
            <a:r>
              <a:rPr lang="en-US" altLang="en-US" dirty="0"/>
              <a:t>emergency.</a:t>
            </a:r>
          </a:p>
          <a:p>
            <a:pPr lvl="1">
              <a:spcBef>
                <a:spcPct val="35000"/>
              </a:spcBef>
            </a:pPr>
            <a:r>
              <a:rPr lang="en-US" altLang="en-US" dirty="0"/>
              <a:t>Document thoroughly and carefully.</a:t>
            </a:r>
          </a:p>
          <a:p>
            <a:pPr lvl="2">
              <a:spcBef>
                <a:spcPts val="900"/>
              </a:spcBef>
            </a:pPr>
            <a:r>
              <a:rPr lang="en-US" altLang="en-US" sz="2000" dirty="0"/>
              <a:t>If restraints are used, say which types and why they were used.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dirty="0"/>
              <a:t>Acute Psychosis </a:t>
            </a:r>
            <a:r>
              <a:rPr lang="en-US" altLang="en-US" sz="2000" b="0" dirty="0"/>
              <a:t>(1 of 5)</a:t>
            </a:r>
          </a:p>
        </p:txBody>
      </p:sp>
      <p:sp>
        <p:nvSpPr>
          <p:cNvPr id="46083" name="Content Placeholder 2"/>
          <p:cNvSpPr>
            <a:spLocks noGrp="1"/>
          </p:cNvSpPr>
          <p:nvPr>
            <p:ph type="body" idx="1"/>
          </p:nvPr>
        </p:nvSpPr>
        <p:spPr/>
        <p:txBody>
          <a:bodyPr rIns="228600"/>
          <a:lstStyle/>
          <a:p>
            <a:pPr>
              <a:spcBef>
                <a:spcPct val="35000"/>
              </a:spcBef>
            </a:pPr>
            <a:r>
              <a:rPr lang="en-US" altLang="en-US" dirty="0"/>
              <a:t>Psychosis is a state of delusion in which the person is out of touch with reality.</a:t>
            </a:r>
          </a:p>
          <a:p>
            <a:pPr>
              <a:spcBef>
                <a:spcPct val="35000"/>
              </a:spcBef>
            </a:pPr>
            <a:r>
              <a:rPr lang="en-US" altLang="en-US" dirty="0"/>
              <a:t>Causes:</a:t>
            </a:r>
          </a:p>
          <a:p>
            <a:pPr lvl="1">
              <a:spcBef>
                <a:spcPct val="35000"/>
              </a:spcBef>
            </a:pPr>
            <a:r>
              <a:rPr lang="en-US" altLang="en-US" dirty="0"/>
              <a:t>Mind-altering substances</a:t>
            </a:r>
          </a:p>
          <a:p>
            <a:pPr lvl="1">
              <a:spcBef>
                <a:spcPct val="35000"/>
              </a:spcBef>
            </a:pPr>
            <a:r>
              <a:rPr lang="en-US" altLang="en-US" dirty="0"/>
              <a:t>Intense stress</a:t>
            </a:r>
          </a:p>
          <a:p>
            <a:pPr lvl="1">
              <a:spcBef>
                <a:spcPct val="35000"/>
              </a:spcBef>
            </a:pPr>
            <a:r>
              <a:rPr lang="en-US" altLang="en-US" dirty="0"/>
              <a:t>Delusional disorders</a:t>
            </a:r>
          </a:p>
          <a:p>
            <a:pPr lvl="1">
              <a:spcBef>
                <a:spcPct val="35000"/>
              </a:spcBef>
            </a:pPr>
            <a:r>
              <a:rPr lang="en-US" altLang="en-US" dirty="0"/>
              <a:t>Schizophrenia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Acute Psychosis </a:t>
            </a:r>
            <a:r>
              <a:rPr lang="en-US" altLang="en-US" sz="2000" b="0" dirty="0"/>
              <a:t>(2 of 5)</a:t>
            </a:r>
          </a:p>
        </p:txBody>
      </p:sp>
      <p:sp>
        <p:nvSpPr>
          <p:cNvPr id="47107" name="Content Placeholder 2"/>
          <p:cNvSpPr>
            <a:spLocks noGrp="1"/>
          </p:cNvSpPr>
          <p:nvPr>
            <p:ph type="body" idx="1"/>
          </p:nvPr>
        </p:nvSpPr>
        <p:spPr/>
        <p:txBody>
          <a:bodyPr rIns="228600"/>
          <a:lstStyle/>
          <a:p>
            <a:pPr>
              <a:spcBef>
                <a:spcPct val="35000"/>
              </a:spcBef>
            </a:pPr>
            <a:r>
              <a:rPr lang="en-US" altLang="en-US" dirty="0"/>
              <a:t>Schizophrenia is a complex disorder that is not easily defined or treated.</a:t>
            </a:r>
          </a:p>
          <a:p>
            <a:pPr lvl="1">
              <a:spcBef>
                <a:spcPct val="35000"/>
              </a:spcBef>
            </a:pPr>
            <a:r>
              <a:rPr lang="en-US" altLang="en-US" dirty="0"/>
              <a:t>Typical onset occurs during adulthood.</a:t>
            </a:r>
          </a:p>
          <a:p>
            <a:pPr lvl="1">
              <a:spcBef>
                <a:spcPct val="35000"/>
              </a:spcBef>
            </a:pPr>
            <a:r>
              <a:rPr lang="en-US" altLang="en-US" dirty="0"/>
              <a:t>Influences thought to contribute include:</a:t>
            </a:r>
          </a:p>
          <a:p>
            <a:pPr lvl="2">
              <a:spcBef>
                <a:spcPts val="900"/>
              </a:spcBef>
            </a:pPr>
            <a:r>
              <a:rPr lang="en-US" altLang="en-US" sz="2000" dirty="0"/>
              <a:t>Brain damage</a:t>
            </a:r>
          </a:p>
          <a:p>
            <a:pPr lvl="2">
              <a:spcBef>
                <a:spcPts val="900"/>
              </a:spcBef>
            </a:pPr>
            <a:r>
              <a:rPr lang="en-US" altLang="en-US" sz="2000" dirty="0"/>
              <a:t>Genetics</a:t>
            </a:r>
          </a:p>
          <a:p>
            <a:pPr lvl="2">
              <a:spcBef>
                <a:spcPts val="900"/>
              </a:spcBef>
            </a:pPr>
            <a:r>
              <a:rPr lang="en-US" altLang="en-US" sz="2000" dirty="0"/>
              <a:t>Psychologic and social influences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dirty="0"/>
              <a:t>Acute Psychosis </a:t>
            </a:r>
            <a:r>
              <a:rPr lang="en-US" altLang="en-US" sz="2000" b="0" dirty="0"/>
              <a:t>(3 of 5)</a:t>
            </a:r>
          </a:p>
        </p:txBody>
      </p:sp>
      <p:sp>
        <p:nvSpPr>
          <p:cNvPr id="48131" name="Content Placeholder 2"/>
          <p:cNvSpPr>
            <a:spLocks noGrp="1"/>
          </p:cNvSpPr>
          <p:nvPr>
            <p:ph type="body" idx="1"/>
          </p:nvPr>
        </p:nvSpPr>
        <p:spPr/>
        <p:txBody>
          <a:bodyPr rIns="228600"/>
          <a:lstStyle/>
          <a:p>
            <a:pPr>
              <a:spcBef>
                <a:spcPct val="35000"/>
              </a:spcBef>
            </a:pPr>
            <a:r>
              <a:rPr lang="en-US" altLang="en-US" dirty="0"/>
              <a:t>Symptoms of schizophrenia:</a:t>
            </a:r>
          </a:p>
          <a:p>
            <a:pPr lvl="1">
              <a:spcBef>
                <a:spcPct val="35000"/>
              </a:spcBef>
            </a:pPr>
            <a:r>
              <a:rPr lang="en-US" altLang="en-US" dirty="0"/>
              <a:t>Delusions</a:t>
            </a:r>
          </a:p>
          <a:p>
            <a:pPr lvl="1">
              <a:spcBef>
                <a:spcPct val="35000"/>
              </a:spcBef>
            </a:pPr>
            <a:r>
              <a:rPr lang="en-US" altLang="en-US" dirty="0"/>
              <a:t>Hallucinations</a:t>
            </a:r>
          </a:p>
          <a:p>
            <a:pPr lvl="1">
              <a:spcBef>
                <a:spcPct val="35000"/>
              </a:spcBef>
            </a:pPr>
            <a:r>
              <a:rPr lang="en-US" altLang="en-US" dirty="0"/>
              <a:t>A lack of interest in pleasure</a:t>
            </a:r>
          </a:p>
          <a:p>
            <a:pPr lvl="1">
              <a:spcBef>
                <a:spcPct val="35000"/>
              </a:spcBef>
            </a:pPr>
            <a:r>
              <a:rPr lang="en-US" altLang="en-US" dirty="0"/>
              <a:t>Erratic speech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dirty="0"/>
              <a:t>Introduction</a:t>
            </a:r>
          </a:p>
        </p:txBody>
      </p:sp>
      <p:sp>
        <p:nvSpPr>
          <p:cNvPr id="7171" name="Content Placeholder 2"/>
          <p:cNvSpPr>
            <a:spLocks noGrp="1"/>
          </p:cNvSpPr>
          <p:nvPr>
            <p:ph type="body" idx="1"/>
          </p:nvPr>
        </p:nvSpPr>
        <p:spPr/>
        <p:txBody>
          <a:bodyPr rIns="228600"/>
          <a:lstStyle/>
          <a:p>
            <a:pPr>
              <a:spcBef>
                <a:spcPct val="35000"/>
              </a:spcBef>
            </a:pPr>
            <a:r>
              <a:rPr lang="en-US" altLang="en-US" dirty="0"/>
              <a:t>EMTs often care for patients experiencing behavioral health emergencies.</a:t>
            </a:r>
          </a:p>
          <a:p>
            <a:pPr>
              <a:spcBef>
                <a:spcPct val="35000"/>
              </a:spcBef>
            </a:pPr>
            <a:r>
              <a:rPr lang="en-US" altLang="en-US" dirty="0"/>
              <a:t>Crisis may be the result of:</a:t>
            </a:r>
          </a:p>
          <a:p>
            <a:pPr lvl="1">
              <a:spcBef>
                <a:spcPct val="35000"/>
              </a:spcBef>
            </a:pPr>
            <a:r>
              <a:rPr lang="en-US" altLang="en-US" dirty="0"/>
              <a:t>Acute medical situation</a:t>
            </a:r>
          </a:p>
          <a:p>
            <a:pPr lvl="1">
              <a:spcBef>
                <a:spcPct val="35000"/>
              </a:spcBef>
            </a:pPr>
            <a:r>
              <a:rPr lang="en-US" altLang="en-US" dirty="0"/>
              <a:t>Mental illness</a:t>
            </a:r>
          </a:p>
          <a:p>
            <a:pPr lvl="1">
              <a:spcBef>
                <a:spcPct val="35000"/>
              </a:spcBef>
            </a:pPr>
            <a:r>
              <a:rPr lang="en-US" altLang="en-US" dirty="0"/>
              <a:t>Mind-altering substances</a:t>
            </a:r>
          </a:p>
          <a:p>
            <a:pPr lvl="1">
              <a:spcBef>
                <a:spcPct val="35000"/>
              </a:spcBef>
            </a:pPr>
            <a:r>
              <a:rPr lang="en-US" altLang="en-US" dirty="0"/>
              <a:t>Stress</a:t>
            </a:r>
          </a:p>
          <a:p>
            <a:pPr lvl="1">
              <a:spcBef>
                <a:spcPct val="35000"/>
              </a:spcBef>
            </a:pPr>
            <a:r>
              <a:rPr lang="en-US" altLang="en-US" dirty="0"/>
              <a:t>Other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Acute Psychosis </a:t>
            </a:r>
            <a:r>
              <a:rPr lang="en-US" altLang="en-US" sz="2000" b="0" dirty="0"/>
              <a:t>(4 of 5)</a:t>
            </a:r>
          </a:p>
        </p:txBody>
      </p:sp>
      <p:sp>
        <p:nvSpPr>
          <p:cNvPr id="49155" name="Rectangle 3"/>
          <p:cNvSpPr>
            <a:spLocks noGrp="1" noChangeArrowheads="1"/>
          </p:cNvSpPr>
          <p:nvPr>
            <p:ph type="body" idx="1"/>
          </p:nvPr>
        </p:nvSpPr>
        <p:spPr/>
        <p:txBody>
          <a:bodyPr rIns="228600"/>
          <a:lstStyle/>
          <a:p>
            <a:pPr>
              <a:spcBef>
                <a:spcPct val="35000"/>
              </a:spcBef>
            </a:pPr>
            <a:r>
              <a:rPr lang="en-US" altLang="en-US" dirty="0"/>
              <a:t>Guidelines for dealing with a psychotic patient:</a:t>
            </a:r>
          </a:p>
          <a:p>
            <a:pPr lvl="1">
              <a:spcBef>
                <a:spcPct val="35000"/>
              </a:spcBef>
            </a:pPr>
            <a:r>
              <a:rPr lang="en-US" altLang="en-US" dirty="0"/>
              <a:t>Determine if the situation is dangerous.</a:t>
            </a:r>
          </a:p>
          <a:p>
            <a:pPr lvl="1">
              <a:spcBef>
                <a:spcPct val="35000"/>
              </a:spcBef>
            </a:pPr>
            <a:r>
              <a:rPr lang="en-US" altLang="en-US" dirty="0"/>
              <a:t>Clearly identify yourself.</a:t>
            </a:r>
          </a:p>
          <a:p>
            <a:pPr lvl="1">
              <a:spcBef>
                <a:spcPct val="35000"/>
              </a:spcBef>
            </a:pPr>
            <a:r>
              <a:rPr lang="en-US" altLang="en-US" dirty="0"/>
              <a:t>Be calm, direct, and straightforward.</a:t>
            </a:r>
          </a:p>
          <a:p>
            <a:pPr lvl="1">
              <a:spcBef>
                <a:spcPct val="35000"/>
              </a:spcBef>
            </a:pPr>
            <a:r>
              <a:rPr lang="en-US" altLang="en-US" dirty="0"/>
              <a:t>Maintain an emotional distance.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dirty="0"/>
              <a:t>Acute Psychosis </a:t>
            </a:r>
            <a:r>
              <a:rPr lang="en-US" altLang="en-US" sz="2000" b="0" dirty="0"/>
              <a:t>(5 of 5)</a:t>
            </a:r>
          </a:p>
        </p:txBody>
      </p:sp>
      <p:sp>
        <p:nvSpPr>
          <p:cNvPr id="50179" name="Rectangle 3"/>
          <p:cNvSpPr>
            <a:spLocks noGrp="1" noChangeArrowheads="1"/>
          </p:cNvSpPr>
          <p:nvPr>
            <p:ph type="body" idx="1"/>
          </p:nvPr>
        </p:nvSpPr>
        <p:spPr/>
        <p:txBody>
          <a:bodyPr rIns="228600"/>
          <a:lstStyle/>
          <a:p>
            <a:pPr>
              <a:spcBef>
                <a:spcPct val="35000"/>
              </a:spcBef>
            </a:pPr>
            <a:r>
              <a:rPr lang="en-US" altLang="en-US" dirty="0"/>
              <a:t>Guidelines (cont’d)</a:t>
            </a:r>
          </a:p>
          <a:p>
            <a:pPr lvl="1">
              <a:spcBef>
                <a:spcPct val="35000"/>
              </a:spcBef>
            </a:pPr>
            <a:r>
              <a:rPr lang="en-US" altLang="en-US" dirty="0"/>
              <a:t>Do not argue.</a:t>
            </a:r>
          </a:p>
          <a:p>
            <a:pPr lvl="1">
              <a:spcBef>
                <a:spcPct val="35000"/>
              </a:spcBef>
            </a:pPr>
            <a:r>
              <a:rPr lang="en-US" altLang="en-US" dirty="0"/>
              <a:t>Explain what you would like to do.</a:t>
            </a:r>
          </a:p>
          <a:p>
            <a:pPr lvl="1">
              <a:spcBef>
                <a:spcPct val="35000"/>
              </a:spcBef>
            </a:pPr>
            <a:r>
              <a:rPr lang="en-US" altLang="en-US" dirty="0"/>
              <a:t>Involve people whom the patient trusts, such as family or friends, to gain the patient’s cooperation.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pPr>
            <a:r>
              <a:rPr lang="en-US" altLang="en-US" dirty="0"/>
              <a:t>Excited Delirium </a:t>
            </a:r>
            <a:r>
              <a:rPr lang="en-US" altLang="en-US" sz="2000" b="0" dirty="0"/>
              <a:t>(1 of 6)</a:t>
            </a:r>
          </a:p>
        </p:txBody>
      </p:sp>
      <p:sp>
        <p:nvSpPr>
          <p:cNvPr id="51203" name="Content Placeholder 2"/>
          <p:cNvSpPr>
            <a:spLocks noGrp="1"/>
          </p:cNvSpPr>
          <p:nvPr>
            <p:ph type="body" idx="1"/>
          </p:nvPr>
        </p:nvSpPr>
        <p:spPr/>
        <p:txBody>
          <a:bodyPr rIns="228600"/>
          <a:lstStyle/>
          <a:p>
            <a:pPr>
              <a:spcBef>
                <a:spcPct val="35000"/>
              </a:spcBef>
            </a:pPr>
            <a:r>
              <a:rPr lang="en-US" altLang="en-US" dirty="0"/>
              <a:t>Delirium is a condition of impairment in cognitive function that can present with disorientation, hallucinations, or delusions.</a:t>
            </a:r>
          </a:p>
          <a:p>
            <a:pPr>
              <a:spcBef>
                <a:spcPct val="35000"/>
              </a:spcBef>
            </a:pPr>
            <a:r>
              <a:rPr lang="en-US" altLang="en-US" dirty="0"/>
              <a:t>Agitation is characterized by restless and irregular physical activity.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85000"/>
              </a:lnSpc>
            </a:pPr>
            <a:r>
              <a:rPr lang="en-US" altLang="en-US" dirty="0"/>
              <a:t>Excited Delirium </a:t>
            </a:r>
            <a:r>
              <a:rPr lang="en-US" altLang="en-US" sz="2000" b="0" dirty="0"/>
              <a:t>(2 of 6)</a:t>
            </a:r>
          </a:p>
        </p:txBody>
      </p:sp>
      <p:sp>
        <p:nvSpPr>
          <p:cNvPr id="52227" name="Rectangle 3"/>
          <p:cNvSpPr>
            <a:spLocks noGrp="1" noChangeArrowheads="1"/>
          </p:cNvSpPr>
          <p:nvPr>
            <p:ph type="body" idx="1"/>
          </p:nvPr>
        </p:nvSpPr>
        <p:spPr/>
        <p:txBody>
          <a:bodyPr rIns="228600"/>
          <a:lstStyle/>
          <a:p>
            <a:pPr>
              <a:spcBef>
                <a:spcPct val="35000"/>
              </a:spcBef>
            </a:pPr>
            <a:r>
              <a:rPr lang="en-US" altLang="en-US" dirty="0"/>
              <a:t>Symptoms of delirium:</a:t>
            </a:r>
          </a:p>
          <a:p>
            <a:pPr lvl="1">
              <a:spcBef>
                <a:spcPct val="35000"/>
              </a:spcBef>
            </a:pPr>
            <a:r>
              <a:rPr lang="en-US" altLang="en-US" dirty="0"/>
              <a:t>Hyperactive irrational behavior</a:t>
            </a:r>
          </a:p>
          <a:p>
            <a:pPr lvl="1">
              <a:spcBef>
                <a:spcPct val="35000"/>
              </a:spcBef>
            </a:pPr>
            <a:r>
              <a:rPr lang="en-US" altLang="en-US" dirty="0"/>
              <a:t>Vivid hallucinations</a:t>
            </a:r>
          </a:p>
          <a:p>
            <a:pPr lvl="1">
              <a:spcBef>
                <a:spcPct val="35000"/>
              </a:spcBef>
            </a:pPr>
            <a:r>
              <a:rPr lang="en-US" altLang="en-US" dirty="0"/>
              <a:t>Hypertension</a:t>
            </a:r>
          </a:p>
          <a:p>
            <a:pPr lvl="1">
              <a:spcBef>
                <a:spcPct val="35000"/>
              </a:spcBef>
            </a:pPr>
            <a:r>
              <a:rPr lang="en-US" altLang="en-US" dirty="0"/>
              <a:t>Tachycardia</a:t>
            </a:r>
          </a:p>
          <a:p>
            <a:pPr lvl="1">
              <a:spcBef>
                <a:spcPct val="35000"/>
              </a:spcBef>
            </a:pPr>
            <a:r>
              <a:rPr lang="en-US" altLang="en-US" dirty="0"/>
              <a:t>Diaphoresis</a:t>
            </a:r>
          </a:p>
          <a:p>
            <a:pPr lvl="1">
              <a:spcBef>
                <a:spcPct val="35000"/>
              </a:spcBef>
            </a:pPr>
            <a:r>
              <a:rPr lang="en-US" altLang="en-US" dirty="0"/>
              <a:t>Dilated pupils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5000"/>
              </a:lnSpc>
            </a:pPr>
            <a:r>
              <a:rPr lang="en-US" altLang="en-US" dirty="0"/>
              <a:t>Excited Delirium </a:t>
            </a:r>
            <a:r>
              <a:rPr lang="en-US" altLang="en-US" sz="2000" b="0" dirty="0"/>
              <a:t>(3 of 6)</a:t>
            </a:r>
          </a:p>
        </p:txBody>
      </p:sp>
      <p:sp>
        <p:nvSpPr>
          <p:cNvPr id="53251" name="Rectangle 3"/>
          <p:cNvSpPr>
            <a:spLocks noGrp="1" noChangeArrowheads="1"/>
          </p:cNvSpPr>
          <p:nvPr>
            <p:ph type="body" idx="1"/>
          </p:nvPr>
        </p:nvSpPr>
        <p:spPr/>
        <p:txBody>
          <a:bodyPr rIns="228600"/>
          <a:lstStyle/>
          <a:p>
            <a:pPr>
              <a:spcBef>
                <a:spcPct val="35000"/>
              </a:spcBef>
            </a:pPr>
            <a:r>
              <a:rPr lang="en-US" altLang="en-US" dirty="0"/>
              <a:t>Be calm, supportive, and empathetic.</a:t>
            </a:r>
          </a:p>
          <a:p>
            <a:pPr>
              <a:spcBef>
                <a:spcPct val="35000"/>
              </a:spcBef>
            </a:pPr>
            <a:r>
              <a:rPr lang="en-US" altLang="en-US" dirty="0"/>
              <a:t>Approach the patient slowly and respect the patient’s personal space.</a:t>
            </a:r>
          </a:p>
          <a:p>
            <a:pPr>
              <a:spcBef>
                <a:spcPct val="35000"/>
              </a:spcBef>
            </a:pPr>
            <a:r>
              <a:rPr lang="en-US" altLang="en-US" dirty="0"/>
              <a:t>Limit physical contact.</a:t>
            </a:r>
          </a:p>
          <a:p>
            <a:pPr>
              <a:spcBef>
                <a:spcPct val="35000"/>
              </a:spcBef>
            </a:pPr>
            <a:r>
              <a:rPr lang="en-US" altLang="en-US" dirty="0"/>
              <a:t>Do not leave the patient unattended.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dirty="0"/>
              <a:t>Excited Delirium </a:t>
            </a:r>
            <a:r>
              <a:rPr lang="en-US" altLang="en-US" sz="2000" b="0" dirty="0"/>
              <a:t>(4 of 6)</a:t>
            </a:r>
          </a:p>
        </p:txBody>
      </p:sp>
      <p:sp>
        <p:nvSpPr>
          <p:cNvPr id="54275" name="Rectangle 3"/>
          <p:cNvSpPr>
            <a:spLocks noGrp="1" noChangeArrowheads="1"/>
          </p:cNvSpPr>
          <p:nvPr>
            <p:ph type="body" idx="1"/>
          </p:nvPr>
        </p:nvSpPr>
        <p:spPr/>
        <p:txBody>
          <a:bodyPr rIns="228600"/>
          <a:lstStyle/>
          <a:p>
            <a:pPr>
              <a:spcBef>
                <a:spcPct val="35000"/>
              </a:spcBef>
            </a:pPr>
            <a:r>
              <a:rPr lang="en-US" altLang="en-US" dirty="0"/>
              <a:t>Use careful interviewing to assess the patient’s cognitive functioning.</a:t>
            </a:r>
          </a:p>
          <a:p>
            <a:pPr>
              <a:spcBef>
                <a:spcPct val="35000"/>
              </a:spcBef>
            </a:pPr>
            <a:r>
              <a:rPr lang="en-US" altLang="en-US" dirty="0"/>
              <a:t>Determine the patient’s ability to communicate early.</a:t>
            </a:r>
          </a:p>
          <a:p>
            <a:pPr>
              <a:spcBef>
                <a:spcPct val="35000"/>
              </a:spcBef>
            </a:pPr>
            <a:r>
              <a:rPr lang="en-US" altLang="en-US" dirty="0"/>
              <a:t>Observe the patient’s appearance, dress, and personal hygiene.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dirty="0"/>
              <a:t>Excited Delirium </a:t>
            </a:r>
            <a:r>
              <a:rPr lang="en-US" altLang="en-US" sz="2000" b="0" dirty="0"/>
              <a:t>(5 of 6)</a:t>
            </a:r>
          </a:p>
        </p:txBody>
      </p:sp>
      <p:sp>
        <p:nvSpPr>
          <p:cNvPr id="55299" name="Rectangle 3"/>
          <p:cNvSpPr>
            <a:spLocks noGrp="1" noChangeArrowheads="1"/>
          </p:cNvSpPr>
          <p:nvPr>
            <p:ph type="body" idx="1"/>
          </p:nvPr>
        </p:nvSpPr>
        <p:spPr/>
        <p:txBody>
          <a:bodyPr rIns="228600"/>
          <a:lstStyle/>
          <a:p>
            <a:pPr>
              <a:spcBef>
                <a:spcPct val="35000"/>
              </a:spcBef>
            </a:pPr>
            <a:r>
              <a:rPr lang="en-US" altLang="en-US" dirty="0"/>
              <a:t>If the patient has overdosed, take all medication bottles or illegal substances to the medical facility.</a:t>
            </a:r>
          </a:p>
          <a:p>
            <a:pPr lvl="1">
              <a:spcBef>
                <a:spcPct val="35000"/>
              </a:spcBef>
            </a:pPr>
            <a:r>
              <a:rPr lang="en-US" altLang="en-US" dirty="0"/>
              <a:t>Transport the patient to a hospital with </a:t>
            </a:r>
            <a:r>
              <a:rPr lang="en-US" dirty="0"/>
              <a:t>behavioral health </a:t>
            </a:r>
            <a:r>
              <a:rPr lang="en-US" altLang="en-US" dirty="0"/>
              <a:t>facilities.</a:t>
            </a:r>
          </a:p>
          <a:p>
            <a:pPr lvl="1">
              <a:spcBef>
                <a:spcPct val="35000"/>
              </a:spcBef>
            </a:pPr>
            <a:r>
              <a:rPr lang="en-US" altLang="en-US" dirty="0"/>
              <a:t>Refrain from using lights and siren.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dirty="0"/>
              <a:t>Excited Delirium </a:t>
            </a:r>
            <a:r>
              <a:rPr lang="en-US" altLang="en-US" sz="2000" b="0" dirty="0"/>
              <a:t>(6 of 6)</a:t>
            </a:r>
          </a:p>
        </p:txBody>
      </p:sp>
      <p:sp>
        <p:nvSpPr>
          <p:cNvPr id="56323" name="Rectangle 3"/>
          <p:cNvSpPr>
            <a:spLocks noGrp="1" noChangeArrowheads="1"/>
          </p:cNvSpPr>
          <p:nvPr>
            <p:ph type="body" idx="1"/>
          </p:nvPr>
        </p:nvSpPr>
        <p:spPr/>
        <p:txBody>
          <a:bodyPr rIns="228600"/>
          <a:lstStyle/>
          <a:p>
            <a:pPr>
              <a:spcBef>
                <a:spcPct val="35000"/>
              </a:spcBef>
            </a:pPr>
            <a:r>
              <a:rPr lang="en-US" altLang="en-US" dirty="0"/>
              <a:t>If the patient’s agitation continues, request ALS assistance so chemical restraint can be considered.</a:t>
            </a:r>
          </a:p>
          <a:p>
            <a:pPr>
              <a:spcBef>
                <a:spcPct val="35000"/>
              </a:spcBef>
            </a:pPr>
            <a:r>
              <a:rPr lang="en-US" altLang="en-US" dirty="0"/>
              <a:t>Excited delirium can lead to sudden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Restraint </a:t>
            </a:r>
            <a:r>
              <a:rPr lang="en-US" altLang="en-US" sz="2000" b="0" dirty="0"/>
              <a:t>(1 of 9)</a:t>
            </a:r>
            <a:endParaRPr lang="en-US" dirty="0"/>
          </a:p>
        </p:txBody>
      </p:sp>
      <p:sp>
        <p:nvSpPr>
          <p:cNvPr id="54275" name="Content Placeholder 2"/>
          <p:cNvSpPr>
            <a:spLocks noGrp="1"/>
          </p:cNvSpPr>
          <p:nvPr>
            <p:ph idx="1"/>
          </p:nvPr>
        </p:nvSpPr>
        <p:spPr/>
        <p:txBody>
          <a:bodyPr rIns="228600"/>
          <a:lstStyle/>
          <a:p>
            <a:pPr>
              <a:spcBef>
                <a:spcPct val="35000"/>
              </a:spcBef>
              <a:defRPr/>
            </a:pPr>
            <a:r>
              <a:rPr lang="en-US" dirty="0">
                <a:cs typeface="+mn-cs"/>
              </a:rPr>
              <a:t>Every prehospital care transport provider should create and follow a prehospital patient restraint protocol.</a:t>
            </a:r>
          </a:p>
          <a:p>
            <a:pPr lvl="1">
              <a:spcBef>
                <a:spcPct val="35000"/>
              </a:spcBef>
              <a:defRPr/>
            </a:pPr>
            <a:r>
              <a:rPr lang="en-US" dirty="0">
                <a:cs typeface="+mn-cs"/>
              </a:rPr>
              <a:t>Protocols vary throughout the country.</a:t>
            </a:r>
          </a:p>
          <a:p>
            <a:pPr lvl="1">
              <a:spcBef>
                <a:spcPct val="35000"/>
              </a:spcBef>
              <a:defRPr/>
            </a:pPr>
            <a:r>
              <a:rPr lang="en-US" dirty="0">
                <a:cs typeface="+mn-cs"/>
              </a:rPr>
              <a:t>The restraint chosen should be the least restrictive that ensures the safety of the patient and providers.</a:t>
            </a:r>
          </a:p>
          <a:p>
            <a:pPr lvl="1">
              <a:spcBef>
                <a:spcPct val="35000"/>
              </a:spcBef>
              <a:defRPr/>
            </a:pPr>
            <a:endParaRPr lang="en-US" dirty="0">
              <a:cs typeface="+mn-cs"/>
            </a:endParaRPr>
          </a:p>
          <a:p>
            <a:pPr>
              <a:spcBef>
                <a:spcPct val="35000"/>
              </a:spcBef>
              <a:defRPr/>
            </a:pPr>
            <a:endParaRPr lang="en-US" dirty="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Restraint </a:t>
            </a:r>
            <a:r>
              <a:rPr lang="en-US" altLang="en-US" sz="2000" b="0" dirty="0"/>
              <a:t>(2 of 9)</a:t>
            </a:r>
          </a:p>
        </p:txBody>
      </p:sp>
      <p:sp>
        <p:nvSpPr>
          <p:cNvPr id="3" name="Content Placeholder 2"/>
          <p:cNvSpPr>
            <a:spLocks noGrp="1"/>
          </p:cNvSpPr>
          <p:nvPr>
            <p:ph idx="1"/>
          </p:nvPr>
        </p:nvSpPr>
        <p:spPr/>
        <p:txBody>
          <a:bodyPr/>
          <a:lstStyle/>
          <a:p>
            <a:pPr>
              <a:spcBef>
                <a:spcPct val="35000"/>
              </a:spcBef>
              <a:defRPr/>
            </a:pPr>
            <a:r>
              <a:rPr lang="en-US" altLang="en-US" kern="0" dirty="0">
                <a:solidFill>
                  <a:srgbClr val="000000"/>
                </a:solidFill>
              </a:rPr>
              <a:t>Personnel must be properly trained.</a:t>
            </a:r>
          </a:p>
          <a:p>
            <a:pPr>
              <a:spcBef>
                <a:spcPct val="35000"/>
              </a:spcBef>
              <a:defRPr/>
            </a:pPr>
            <a:r>
              <a:rPr lang="en-US" altLang="en-US" kern="0" dirty="0">
                <a:solidFill>
                  <a:srgbClr val="000000"/>
                </a:solidFill>
              </a:rPr>
              <a:t>If you restrain a person without authority in a nonemergency situation, you expose yourself to a possible lawsuit.</a:t>
            </a:r>
          </a:p>
          <a:p>
            <a:pPr lvl="1">
              <a:spcBef>
                <a:spcPct val="35000"/>
              </a:spcBef>
              <a:defRPr/>
            </a:pPr>
            <a:r>
              <a:rPr lang="en-US" altLang="en-US" kern="0" dirty="0">
                <a:solidFill>
                  <a:srgbClr val="000000"/>
                </a:solidFill>
              </a:rPr>
              <a:t>Assault</a:t>
            </a:r>
          </a:p>
          <a:p>
            <a:pPr lvl="1">
              <a:spcBef>
                <a:spcPct val="35000"/>
              </a:spcBef>
              <a:defRPr/>
            </a:pPr>
            <a:r>
              <a:rPr lang="en-US" altLang="en-US" kern="0" dirty="0">
                <a:solidFill>
                  <a:srgbClr val="000000"/>
                </a:solidFill>
              </a:rPr>
              <a:t>Battery</a:t>
            </a:r>
          </a:p>
          <a:p>
            <a:pPr lvl="1">
              <a:spcBef>
                <a:spcPct val="35000"/>
              </a:spcBef>
              <a:defRPr/>
            </a:pPr>
            <a:r>
              <a:rPr lang="en-US" altLang="en-US" kern="0" dirty="0">
                <a:solidFill>
                  <a:srgbClr val="000000"/>
                </a:solidFill>
              </a:rPr>
              <a:t>False imprisonment </a:t>
            </a:r>
          </a:p>
          <a:p>
            <a:pPr lvl="1">
              <a:spcBef>
                <a:spcPct val="35000"/>
              </a:spcBef>
              <a:defRPr/>
            </a:pPr>
            <a:r>
              <a:rPr lang="en-US" altLang="en-US" kern="0" dirty="0">
                <a:solidFill>
                  <a:srgbClr val="000000"/>
                </a:solidFill>
              </a:rPr>
              <a:t>Violation of civil rights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dirty="0"/>
              <a:t>Myth and Reality </a:t>
            </a:r>
            <a:r>
              <a:rPr lang="en-US" altLang="en-US" sz="2000" b="0" dirty="0"/>
              <a:t>(1 of 3)</a:t>
            </a:r>
          </a:p>
        </p:txBody>
      </p:sp>
      <p:sp>
        <p:nvSpPr>
          <p:cNvPr id="8195" name="Content Placeholder 2"/>
          <p:cNvSpPr>
            <a:spLocks noGrp="1"/>
          </p:cNvSpPr>
          <p:nvPr>
            <p:ph type="body" idx="1"/>
          </p:nvPr>
        </p:nvSpPr>
        <p:spPr/>
        <p:txBody>
          <a:bodyPr rIns="228600"/>
          <a:lstStyle/>
          <a:p>
            <a:pPr>
              <a:spcBef>
                <a:spcPct val="35000"/>
              </a:spcBef>
            </a:pPr>
            <a:r>
              <a:rPr lang="en-US" altLang="en-US" dirty="0"/>
              <a:t>At some point, most people experience an emotional crisis.</a:t>
            </a:r>
          </a:p>
          <a:p>
            <a:pPr lvl="1">
              <a:spcBef>
                <a:spcPct val="35000"/>
              </a:spcBef>
            </a:pPr>
            <a:r>
              <a:rPr lang="en-US" altLang="en-US" dirty="0"/>
              <a:t>This does not mean that everyone develops mental illness.</a:t>
            </a:r>
          </a:p>
          <a:p>
            <a:pPr>
              <a:spcBef>
                <a:spcPct val="35000"/>
              </a:spcBef>
            </a:pPr>
            <a:r>
              <a:rPr lang="en-US" altLang="en-US" dirty="0"/>
              <a:t>Do not jump to conclusions.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Content Placeholder 2"/>
          <p:cNvSpPr>
            <a:spLocks noGrp="1"/>
          </p:cNvSpPr>
          <p:nvPr>
            <p:ph type="body" idx="1"/>
          </p:nvPr>
        </p:nvSpPr>
        <p:spPr>
          <a:xfrm>
            <a:off x="6604000" y="1447800"/>
            <a:ext cx="5181600" cy="4800600"/>
          </a:xfrm>
        </p:spPr>
        <p:txBody>
          <a:bodyPr rIns="228600"/>
          <a:lstStyle/>
          <a:p>
            <a:pPr>
              <a:spcBef>
                <a:spcPct val="35000"/>
              </a:spcBef>
            </a:pPr>
            <a:r>
              <a:rPr lang="en-US" altLang="en-US" dirty="0"/>
              <a:t>You may use restraints only:</a:t>
            </a:r>
          </a:p>
          <a:p>
            <a:pPr lvl="1">
              <a:spcBef>
                <a:spcPct val="35000"/>
              </a:spcBef>
            </a:pPr>
            <a:r>
              <a:rPr lang="en-US" altLang="en-US" dirty="0"/>
              <a:t>To protect yourself or others from bodily harm</a:t>
            </a:r>
          </a:p>
          <a:p>
            <a:pPr lvl="1">
              <a:spcBef>
                <a:spcPct val="35000"/>
              </a:spcBef>
            </a:pPr>
            <a:r>
              <a:rPr lang="en-US" altLang="en-US" dirty="0"/>
              <a:t>To prevent the patient from injuring himself or herself</a:t>
            </a:r>
            <a:endParaRPr lang="en-US" altLang="en-US" b="1" dirty="0">
              <a:solidFill>
                <a:srgbClr val="FFFFFF"/>
              </a:solidFill>
            </a:endParaRPr>
          </a:p>
        </p:txBody>
      </p:sp>
      <p:sp>
        <p:nvSpPr>
          <p:cNvPr id="3" name="Title 2"/>
          <p:cNvSpPr>
            <a:spLocks noGrp="1"/>
          </p:cNvSpPr>
          <p:nvPr>
            <p:ph type="title"/>
          </p:nvPr>
        </p:nvSpPr>
        <p:spPr/>
        <p:txBody>
          <a:bodyPr/>
          <a:lstStyle/>
          <a:p>
            <a:r>
              <a:rPr lang="en-US" altLang="en-US" dirty="0"/>
              <a:t>Restraint </a:t>
            </a:r>
            <a:r>
              <a:rPr lang="en-US" altLang="en-US" sz="2000" b="0" dirty="0"/>
              <a:t>(3 of 9)</a:t>
            </a:r>
            <a:endParaRPr lang="en-US" dirty="0"/>
          </a:p>
        </p:txBody>
      </p:sp>
      <p:pic>
        <p:nvPicPr>
          <p:cNvPr id="3074" name="Picture 2" descr="A photo shows an angry looking patient being restrained by two men holding his arm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42" y="1527391"/>
            <a:ext cx="4891002" cy="32550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5842" y="4831875"/>
            <a:ext cx="5153109" cy="923330"/>
          </a:xfrm>
          <a:prstGeom prst="rect">
            <a:avLst/>
          </a:prstGeom>
        </p:spPr>
        <p:txBody>
          <a:bodyPr wrap="square">
            <a:spAutoFit/>
          </a:bodyPr>
          <a:lstStyle/>
          <a:p>
            <a:r>
              <a:rPr lang="en-US" b="1" dirty="0"/>
              <a:t>FIGURE 23-3 </a:t>
            </a:r>
            <a:r>
              <a:rPr lang="en-US" dirty="0"/>
              <a:t>Restraints should be used when necessary only to prevent injury and in the least restrictive manner that achieves the needed result.</a:t>
            </a:r>
          </a:p>
        </p:txBody>
      </p:sp>
      <p:sp>
        <p:nvSpPr>
          <p:cNvPr id="4" name="Rectangle 3"/>
          <p:cNvSpPr/>
          <p:nvPr/>
        </p:nvSpPr>
        <p:spPr>
          <a:xfrm>
            <a:off x="975842" y="5755205"/>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Restraint </a:t>
            </a:r>
            <a:r>
              <a:rPr lang="en-US" altLang="en-US" sz="2000" b="0" dirty="0"/>
              <a:t>(4 of 9)</a:t>
            </a:r>
            <a:endParaRPr lang="en-US" dirty="0"/>
          </a:p>
        </p:txBody>
      </p:sp>
      <p:sp>
        <p:nvSpPr>
          <p:cNvPr id="60419" name="Content Placeholder 2"/>
          <p:cNvSpPr>
            <a:spLocks noGrp="1"/>
          </p:cNvSpPr>
          <p:nvPr>
            <p:ph idx="1"/>
          </p:nvPr>
        </p:nvSpPr>
        <p:spPr/>
        <p:txBody>
          <a:bodyPr rIns="228600"/>
          <a:lstStyle/>
          <a:p>
            <a:pPr>
              <a:spcBef>
                <a:spcPct val="35000"/>
              </a:spcBef>
            </a:pPr>
            <a:r>
              <a:rPr lang="en-US" altLang="en-US" dirty="0"/>
              <a:t>Involve law enforcement if the patient is in a severe behavioral crisis or behavioral health emergency.</a:t>
            </a:r>
          </a:p>
          <a:p>
            <a:pPr>
              <a:spcBef>
                <a:spcPct val="35000"/>
              </a:spcBef>
            </a:pPr>
            <a:r>
              <a:rPr lang="en-US" altLang="en-US" dirty="0"/>
              <a:t>Before considering physical restraint, use verbal deescalation techniques.</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Restraint </a:t>
            </a:r>
            <a:r>
              <a:rPr lang="en-US" altLang="en-US" sz="2000" b="0" dirty="0"/>
              <a:t>(5 of 9)</a:t>
            </a:r>
            <a:endParaRPr lang="en-US" dirty="0"/>
          </a:p>
        </p:txBody>
      </p:sp>
      <p:sp>
        <p:nvSpPr>
          <p:cNvPr id="62467" name="Content Placeholder 2"/>
          <p:cNvSpPr>
            <a:spLocks noGrp="1"/>
          </p:cNvSpPr>
          <p:nvPr>
            <p:ph idx="1"/>
          </p:nvPr>
        </p:nvSpPr>
        <p:spPr/>
        <p:txBody>
          <a:bodyPr rIns="228600"/>
          <a:lstStyle/>
          <a:p>
            <a:pPr>
              <a:spcBef>
                <a:spcPct val="35000"/>
              </a:spcBef>
            </a:pPr>
            <a:r>
              <a:rPr lang="en-US" altLang="en-US" dirty="0"/>
              <a:t>Process of restraining a patient</a:t>
            </a:r>
          </a:p>
          <a:p>
            <a:pPr lvl="1">
              <a:spcBef>
                <a:spcPct val="35000"/>
              </a:spcBef>
            </a:pPr>
            <a:r>
              <a:rPr lang="en-US" altLang="en-US" dirty="0"/>
              <a:t>Carry the decision out quickly.</a:t>
            </a:r>
          </a:p>
          <a:p>
            <a:pPr lvl="1">
              <a:spcBef>
                <a:spcPct val="35000"/>
              </a:spcBef>
            </a:pPr>
            <a:r>
              <a:rPr lang="en-US" altLang="en-US" dirty="0"/>
              <a:t>There should be 5 people to help, one for each extremity and one for the head.</a:t>
            </a:r>
          </a:p>
          <a:p>
            <a:pPr lvl="1">
              <a:spcBef>
                <a:spcPct val="35000"/>
              </a:spcBef>
            </a:pPr>
            <a:r>
              <a:rPr lang="en-US" altLang="en-US" dirty="0"/>
              <a:t>There should be a team leader and plan of action.</a:t>
            </a:r>
          </a:p>
          <a:p>
            <a:pPr lvl="1">
              <a:spcBef>
                <a:spcPct val="35000"/>
              </a:spcBef>
            </a:pPr>
            <a:r>
              <a:rPr lang="en-US" altLang="en-US" dirty="0"/>
              <a:t>Use the minimum force necessary.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Restraint </a:t>
            </a:r>
            <a:r>
              <a:rPr lang="en-US" altLang="en-US" sz="2000" b="0" dirty="0"/>
              <a:t>(6 of 9)</a:t>
            </a:r>
            <a:endParaRPr lang="en-US" dirty="0"/>
          </a:p>
        </p:txBody>
      </p:sp>
      <p:sp>
        <p:nvSpPr>
          <p:cNvPr id="63491" name="Rectangle 3"/>
          <p:cNvSpPr>
            <a:spLocks noGrp="1" noChangeArrowheads="1"/>
          </p:cNvSpPr>
          <p:nvPr>
            <p:ph idx="1"/>
          </p:nvPr>
        </p:nvSpPr>
        <p:spPr/>
        <p:txBody>
          <a:bodyPr rIns="228600"/>
          <a:lstStyle/>
          <a:p>
            <a:pPr>
              <a:spcBef>
                <a:spcPct val="35000"/>
              </a:spcBef>
            </a:pPr>
            <a:r>
              <a:rPr lang="en-US" altLang="en-US" dirty="0"/>
              <a:t>Level of force will vary, depending on these factors:</a:t>
            </a:r>
          </a:p>
          <a:p>
            <a:pPr lvl="1">
              <a:spcBef>
                <a:spcPct val="35000"/>
              </a:spcBef>
            </a:pPr>
            <a:r>
              <a:rPr lang="en-US" altLang="en-US" dirty="0"/>
              <a:t>The degree of force that is necessary to keep the patient from injuring self and others</a:t>
            </a:r>
          </a:p>
          <a:p>
            <a:pPr lvl="1">
              <a:spcBef>
                <a:spcPct val="35000"/>
              </a:spcBef>
            </a:pPr>
            <a:r>
              <a:rPr lang="en-US" altLang="en-US" dirty="0"/>
              <a:t>The patient’s sex, size, strength, and mental status</a:t>
            </a:r>
          </a:p>
          <a:p>
            <a:pPr lvl="1">
              <a:spcBef>
                <a:spcPct val="35000"/>
              </a:spcBef>
            </a:pPr>
            <a:r>
              <a:rPr lang="en-US" altLang="en-US" dirty="0"/>
              <a:t>The type of abnormal behavior the patient is exhibiting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Restraint </a:t>
            </a:r>
            <a:r>
              <a:rPr lang="en-US" altLang="en-US" sz="2000" b="0" dirty="0"/>
              <a:t>(7 of 9)</a:t>
            </a:r>
            <a:endParaRPr lang="en-US" dirty="0"/>
          </a:p>
        </p:txBody>
      </p:sp>
      <p:sp>
        <p:nvSpPr>
          <p:cNvPr id="64515" name="Rectangle 3"/>
          <p:cNvSpPr>
            <a:spLocks noGrp="1" noChangeArrowheads="1"/>
          </p:cNvSpPr>
          <p:nvPr>
            <p:ph idx="1"/>
          </p:nvPr>
        </p:nvSpPr>
        <p:spPr/>
        <p:txBody>
          <a:bodyPr rIns="228600"/>
          <a:lstStyle/>
          <a:p>
            <a:pPr>
              <a:spcBef>
                <a:spcPct val="35000"/>
              </a:spcBef>
            </a:pPr>
            <a:r>
              <a:rPr lang="en-US" altLang="en-US" dirty="0"/>
              <a:t>Talk to the patient throughout the process.</a:t>
            </a:r>
          </a:p>
          <a:p>
            <a:pPr>
              <a:spcBef>
                <a:spcPct val="35000"/>
              </a:spcBef>
            </a:pPr>
            <a:r>
              <a:rPr lang="en-US" altLang="en-US" dirty="0"/>
              <a:t>Treat the patient with dignity and respect.</a:t>
            </a:r>
          </a:p>
          <a:p>
            <a:pPr>
              <a:spcBef>
                <a:spcPct val="35000"/>
              </a:spcBef>
            </a:pPr>
            <a:r>
              <a:rPr lang="en-US" altLang="en-US" dirty="0"/>
              <a:t>If possible, a provider of same gender should attend to the patient.</a:t>
            </a:r>
          </a:p>
          <a:p>
            <a:pPr>
              <a:spcBef>
                <a:spcPct val="35000"/>
              </a:spcBef>
            </a:pPr>
            <a:r>
              <a:rPr lang="en-US" altLang="en-US" dirty="0"/>
              <a:t>Wear appropriate barrier protection.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Restraint </a:t>
            </a:r>
            <a:r>
              <a:rPr lang="en-US" altLang="en-US" sz="2000" b="0" dirty="0"/>
              <a:t>(8 of 9)</a:t>
            </a:r>
            <a:endParaRPr lang="en-US" dirty="0"/>
          </a:p>
        </p:txBody>
      </p:sp>
      <p:sp>
        <p:nvSpPr>
          <p:cNvPr id="65539" name="Rectangle 3"/>
          <p:cNvSpPr>
            <a:spLocks noGrp="1" noChangeArrowheads="1"/>
          </p:cNvSpPr>
          <p:nvPr>
            <p:ph idx="1"/>
          </p:nvPr>
        </p:nvSpPr>
        <p:spPr/>
        <p:txBody>
          <a:bodyPr rIns="228600"/>
          <a:lstStyle/>
          <a:p>
            <a:pPr>
              <a:spcBef>
                <a:spcPct val="35000"/>
              </a:spcBef>
            </a:pPr>
            <a:r>
              <a:rPr lang="en-US" altLang="en-US" dirty="0"/>
              <a:t>Avoid direct eye contact and respect personal space.</a:t>
            </a:r>
          </a:p>
          <a:p>
            <a:pPr>
              <a:spcBef>
                <a:spcPct val="35000"/>
              </a:spcBef>
            </a:pPr>
            <a:r>
              <a:rPr lang="en-US" altLang="en-US" dirty="0"/>
              <a:t>Never leave a restrained person unattended.</a:t>
            </a:r>
          </a:p>
          <a:p>
            <a:pPr>
              <a:spcBef>
                <a:spcPct val="35000"/>
              </a:spcBef>
            </a:pPr>
            <a:r>
              <a:rPr lang="en-US" altLang="en-US" dirty="0"/>
              <a:t>Four-point restraints (both arms and both legs) are preferred.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Restraint </a:t>
            </a:r>
            <a:r>
              <a:rPr lang="en-US" altLang="en-US" sz="2000" b="0" dirty="0"/>
              <a:t>(9 of 9)</a:t>
            </a:r>
            <a:endParaRPr lang="en-US" dirty="0"/>
          </a:p>
        </p:txBody>
      </p:sp>
      <p:sp>
        <p:nvSpPr>
          <p:cNvPr id="66563" name="Rectangle 3"/>
          <p:cNvSpPr>
            <a:spLocks noGrp="1" noChangeArrowheads="1"/>
          </p:cNvSpPr>
          <p:nvPr>
            <p:ph idx="1"/>
          </p:nvPr>
        </p:nvSpPr>
        <p:spPr/>
        <p:txBody>
          <a:bodyPr rIns="228600"/>
          <a:lstStyle/>
          <a:p>
            <a:pPr>
              <a:spcBef>
                <a:spcPct val="35000"/>
              </a:spcBef>
            </a:pPr>
            <a:r>
              <a:rPr lang="en-US" altLang="en-US" dirty="0"/>
              <a:t>Monitor the patient for:</a:t>
            </a:r>
          </a:p>
          <a:p>
            <a:pPr lvl="1">
              <a:spcBef>
                <a:spcPct val="35000"/>
              </a:spcBef>
            </a:pPr>
            <a:r>
              <a:rPr lang="en-US" altLang="en-US" dirty="0"/>
              <a:t>Vomiting</a:t>
            </a:r>
          </a:p>
          <a:p>
            <a:pPr lvl="1">
              <a:spcBef>
                <a:spcPct val="35000"/>
              </a:spcBef>
            </a:pPr>
            <a:r>
              <a:rPr lang="en-US" altLang="en-US" dirty="0"/>
              <a:t>Airway obstruction</a:t>
            </a:r>
          </a:p>
          <a:p>
            <a:pPr lvl="1">
              <a:spcBef>
                <a:spcPct val="35000"/>
              </a:spcBef>
            </a:pPr>
            <a:r>
              <a:rPr lang="en-US" altLang="en-US" dirty="0"/>
              <a:t>Respiratory status</a:t>
            </a:r>
          </a:p>
          <a:p>
            <a:pPr lvl="1">
              <a:spcBef>
                <a:spcPct val="35000"/>
              </a:spcBef>
            </a:pPr>
            <a:r>
              <a:rPr lang="en-US" altLang="en-US" dirty="0"/>
              <a:t>Circulatory status (blood pressure)</a:t>
            </a:r>
          </a:p>
          <a:p>
            <a:pPr lvl="1">
              <a:spcBef>
                <a:spcPct val="35000"/>
              </a:spcBef>
            </a:pPr>
            <a:r>
              <a:rPr lang="en-US" altLang="en-US" dirty="0"/>
              <a:t>Changes in level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dirty="0"/>
              <a:t>The Potentially Violent Patient </a:t>
            </a:r>
            <a:r>
              <a:rPr lang="en-US" altLang="en-US" sz="2000" b="0" dirty="0"/>
              <a:t>(1 of 5)</a:t>
            </a:r>
          </a:p>
        </p:txBody>
      </p:sp>
      <p:sp>
        <p:nvSpPr>
          <p:cNvPr id="67587" name="Content Placeholder 2"/>
          <p:cNvSpPr>
            <a:spLocks noGrp="1"/>
          </p:cNvSpPr>
          <p:nvPr>
            <p:ph type="body" idx="1"/>
          </p:nvPr>
        </p:nvSpPr>
        <p:spPr/>
        <p:txBody>
          <a:bodyPr rIns="228600"/>
          <a:lstStyle/>
          <a:p>
            <a:pPr>
              <a:spcBef>
                <a:spcPct val="35000"/>
              </a:spcBef>
            </a:pPr>
            <a:r>
              <a:rPr lang="en-US" altLang="en-US" dirty="0"/>
              <a:t>Violent patients account for only a small percentage of patients undergoing a behavioral crisis.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The Potentially Violent Patient </a:t>
            </a:r>
            <a:r>
              <a:rPr lang="en-US" altLang="en-US" sz="2000" b="0" dirty="0"/>
              <a:t>(2 of 5)</a:t>
            </a:r>
          </a:p>
        </p:txBody>
      </p:sp>
      <p:sp>
        <p:nvSpPr>
          <p:cNvPr id="68611" name="Content Placeholder 2"/>
          <p:cNvSpPr>
            <a:spLocks noGrp="1"/>
          </p:cNvSpPr>
          <p:nvPr>
            <p:ph type="body" idx="1"/>
          </p:nvPr>
        </p:nvSpPr>
        <p:spPr/>
        <p:txBody>
          <a:bodyPr rIns="228600"/>
          <a:lstStyle/>
          <a:p>
            <a:pPr>
              <a:spcBef>
                <a:spcPct val="35000"/>
              </a:spcBef>
            </a:pPr>
            <a:r>
              <a:rPr lang="en-US" altLang="en-US" dirty="0"/>
              <a:t>History</a:t>
            </a:r>
          </a:p>
          <a:p>
            <a:pPr lvl="1">
              <a:spcBef>
                <a:spcPct val="35000"/>
              </a:spcBef>
            </a:pPr>
            <a:r>
              <a:rPr lang="en-US" altLang="en-US" dirty="0"/>
              <a:t>Has the patient previously exhibited hostile, overly aggressive, or violent behavior?</a:t>
            </a:r>
          </a:p>
          <a:p>
            <a:pPr>
              <a:spcBef>
                <a:spcPct val="35000"/>
              </a:spcBef>
            </a:pPr>
            <a:r>
              <a:rPr lang="en-US" altLang="en-US" dirty="0"/>
              <a:t>Posture</a:t>
            </a:r>
          </a:p>
          <a:p>
            <a:pPr lvl="1">
              <a:spcBef>
                <a:spcPct val="35000"/>
              </a:spcBef>
            </a:pPr>
            <a:r>
              <a:rPr lang="en-US" altLang="en-US" dirty="0"/>
              <a:t>How is the patient sitting or standing?</a:t>
            </a:r>
          </a:p>
          <a:p>
            <a:pPr lvl="1">
              <a:spcBef>
                <a:spcPct val="35000"/>
              </a:spcBef>
            </a:pPr>
            <a:r>
              <a:rPr lang="en-US" altLang="en-US" dirty="0"/>
              <a:t>Is the patient tense, rigid, or sitting on the edge of his or her seat?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dirty="0"/>
              <a:t>The Potentially Violent Patient </a:t>
            </a:r>
            <a:r>
              <a:rPr lang="en-US" altLang="en-US" sz="2000" b="0" dirty="0"/>
              <a:t>(3 of 5)</a:t>
            </a:r>
          </a:p>
        </p:txBody>
      </p:sp>
      <p:sp>
        <p:nvSpPr>
          <p:cNvPr id="69635" name="Content Placeholder 2"/>
          <p:cNvSpPr>
            <a:spLocks noGrp="1"/>
          </p:cNvSpPr>
          <p:nvPr>
            <p:ph type="body" idx="1"/>
          </p:nvPr>
        </p:nvSpPr>
        <p:spPr/>
        <p:txBody>
          <a:bodyPr rIns="228600"/>
          <a:lstStyle/>
          <a:p>
            <a:pPr>
              <a:spcBef>
                <a:spcPct val="35000"/>
              </a:spcBef>
            </a:pPr>
            <a:r>
              <a:rPr lang="en-US" altLang="en-US" dirty="0"/>
              <a:t>The scene</a:t>
            </a:r>
          </a:p>
          <a:p>
            <a:pPr lvl="1">
              <a:spcBef>
                <a:spcPct val="35000"/>
              </a:spcBef>
            </a:pPr>
            <a:r>
              <a:rPr lang="en-US" altLang="en-US" dirty="0"/>
              <a:t>Is the patient holding or near potentially lethal objects?</a:t>
            </a:r>
          </a:p>
          <a:p>
            <a:pPr>
              <a:spcBef>
                <a:spcPct val="35000"/>
              </a:spcBef>
            </a:pPr>
            <a:r>
              <a:rPr lang="en-US" altLang="en-US" dirty="0"/>
              <a:t>Vocal activity</a:t>
            </a:r>
          </a:p>
          <a:p>
            <a:pPr lvl="1">
              <a:spcBef>
                <a:spcPct val="35000"/>
              </a:spcBef>
            </a:pPr>
            <a:r>
              <a:rPr lang="en-US" altLang="en-US" dirty="0"/>
              <a:t>Which kind of speech is the patient using?</a:t>
            </a:r>
          </a:p>
          <a:p>
            <a:pPr lvl="1">
              <a:spcBef>
                <a:spcPct val="35000"/>
              </a:spcBef>
            </a:pPr>
            <a:r>
              <a:rPr lang="en-US" altLang="en-US" dirty="0"/>
              <a:t>Loud, obscene, erratic, and bizarre speech patterns usually indicate emotional distress.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dirty="0"/>
              <a:t>Myth and Reality </a:t>
            </a:r>
            <a:r>
              <a:rPr lang="en-US" altLang="en-US" sz="2000" b="0" dirty="0"/>
              <a:t>(2 of 3)</a:t>
            </a:r>
          </a:p>
        </p:txBody>
      </p:sp>
      <p:sp>
        <p:nvSpPr>
          <p:cNvPr id="9219" name="Content Placeholder 2"/>
          <p:cNvSpPr>
            <a:spLocks noGrp="1"/>
          </p:cNvSpPr>
          <p:nvPr>
            <p:ph type="body" idx="1"/>
          </p:nvPr>
        </p:nvSpPr>
        <p:spPr/>
        <p:txBody>
          <a:bodyPr rIns="228600"/>
          <a:lstStyle/>
          <a:p>
            <a:pPr>
              <a:spcBef>
                <a:spcPct val="35000"/>
              </a:spcBef>
            </a:pPr>
            <a:r>
              <a:rPr lang="en-US" altLang="en-US" dirty="0"/>
              <a:t>The most common misconception is that if you are feeling bad or depressed, you must be “sick.”</a:t>
            </a:r>
          </a:p>
          <a:p>
            <a:pPr>
              <a:spcBef>
                <a:spcPct val="35000"/>
              </a:spcBef>
            </a:pPr>
            <a:r>
              <a:rPr lang="en-US" altLang="en-US" dirty="0"/>
              <a:t>There are many justifiable reasons for feeling depressed:</a:t>
            </a:r>
          </a:p>
          <a:p>
            <a:pPr lvl="1">
              <a:spcBef>
                <a:spcPct val="35000"/>
              </a:spcBef>
            </a:pPr>
            <a:r>
              <a:rPr lang="en-US" altLang="en-US" dirty="0"/>
              <a:t>Divorce</a:t>
            </a:r>
          </a:p>
          <a:p>
            <a:pPr lvl="1">
              <a:spcBef>
                <a:spcPct val="35000"/>
              </a:spcBef>
            </a:pPr>
            <a:r>
              <a:rPr lang="en-US" altLang="en-US" dirty="0"/>
              <a:t>Death of a relative or friend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dirty="0"/>
              <a:t>The Potentially Violent Patient </a:t>
            </a:r>
            <a:r>
              <a:rPr lang="en-US" altLang="en-US" sz="2000" b="0" dirty="0"/>
              <a:t>(4 of 5)</a:t>
            </a:r>
          </a:p>
        </p:txBody>
      </p:sp>
      <p:sp>
        <p:nvSpPr>
          <p:cNvPr id="70659" name="Rectangle 3"/>
          <p:cNvSpPr>
            <a:spLocks noGrp="1" noChangeArrowheads="1"/>
          </p:cNvSpPr>
          <p:nvPr>
            <p:ph type="body" idx="1"/>
          </p:nvPr>
        </p:nvSpPr>
        <p:spPr/>
        <p:txBody>
          <a:bodyPr rIns="228600"/>
          <a:lstStyle/>
          <a:p>
            <a:pPr>
              <a:spcBef>
                <a:spcPct val="35000"/>
              </a:spcBef>
            </a:pPr>
            <a:r>
              <a:rPr lang="en-US" altLang="en-US" dirty="0"/>
              <a:t>Physical activity</a:t>
            </a:r>
          </a:p>
          <a:p>
            <a:pPr lvl="1">
              <a:spcBef>
                <a:spcPct val="35000"/>
              </a:spcBef>
            </a:pPr>
            <a:r>
              <a:rPr lang="en-US" altLang="en-US" dirty="0"/>
              <a:t>Most telling factor of all</a:t>
            </a:r>
          </a:p>
          <a:p>
            <a:pPr lvl="1">
              <a:spcBef>
                <a:spcPct val="35000"/>
              </a:spcBef>
            </a:pPr>
            <a:r>
              <a:rPr lang="en-US" altLang="en-US" dirty="0"/>
              <a:t>A patient requiring careful watching is one who:</a:t>
            </a:r>
          </a:p>
          <a:p>
            <a:pPr lvl="2">
              <a:spcBef>
                <a:spcPts val="900"/>
              </a:spcBef>
            </a:pPr>
            <a:r>
              <a:rPr lang="en-US" altLang="en-US" sz="2000" dirty="0"/>
              <a:t>Has tense muscles, clenched fists, or glaring eyes</a:t>
            </a:r>
          </a:p>
          <a:p>
            <a:pPr lvl="2">
              <a:spcBef>
                <a:spcPts val="900"/>
              </a:spcBef>
            </a:pPr>
            <a:r>
              <a:rPr lang="en-US" altLang="en-US" sz="2000" dirty="0"/>
              <a:t>Is pacing</a:t>
            </a:r>
          </a:p>
          <a:p>
            <a:pPr lvl="2">
              <a:spcBef>
                <a:spcPts val="900"/>
              </a:spcBef>
            </a:pPr>
            <a:r>
              <a:rPr lang="en-US" altLang="en-US" sz="2000" dirty="0"/>
              <a:t>Cannot sit still</a:t>
            </a:r>
          </a:p>
          <a:p>
            <a:pPr lvl="2">
              <a:spcBef>
                <a:spcPts val="900"/>
              </a:spcBef>
            </a:pPr>
            <a:r>
              <a:rPr lang="en-US" altLang="en-US" sz="2000" dirty="0"/>
              <a:t>Is fiercely protecting personal space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nSpc>
                <a:spcPct val="85000"/>
              </a:lnSpc>
            </a:pPr>
            <a:r>
              <a:rPr lang="en-US" altLang="en-US" dirty="0"/>
              <a:t>The Potentially Violent Patient </a:t>
            </a:r>
            <a:r>
              <a:rPr lang="en-US" altLang="en-US" sz="2000" b="0" dirty="0"/>
              <a:t>(5 of 5)</a:t>
            </a:r>
          </a:p>
        </p:txBody>
      </p:sp>
      <p:sp>
        <p:nvSpPr>
          <p:cNvPr id="71683" name="Rectangle 3"/>
          <p:cNvSpPr>
            <a:spLocks noGrp="1" noChangeArrowheads="1"/>
          </p:cNvSpPr>
          <p:nvPr>
            <p:ph type="body" idx="1"/>
          </p:nvPr>
        </p:nvSpPr>
        <p:spPr/>
        <p:txBody>
          <a:bodyPr rIns="228600"/>
          <a:lstStyle/>
          <a:p>
            <a:pPr>
              <a:spcBef>
                <a:spcPct val="35000"/>
              </a:spcBef>
            </a:pPr>
            <a:r>
              <a:rPr lang="en-US" altLang="en-US" dirty="0"/>
              <a:t>Other factors to consider:</a:t>
            </a:r>
          </a:p>
          <a:p>
            <a:pPr lvl="1">
              <a:spcBef>
                <a:spcPct val="35000"/>
              </a:spcBef>
            </a:pPr>
            <a:r>
              <a:rPr lang="en-US" altLang="en-US" dirty="0"/>
              <a:t>Poor impulse control</a:t>
            </a:r>
          </a:p>
          <a:p>
            <a:pPr lvl="1">
              <a:spcBef>
                <a:spcPct val="35000"/>
              </a:spcBef>
            </a:pPr>
            <a:r>
              <a:rPr lang="en-US" altLang="en-US" dirty="0"/>
              <a:t>A history of truancy, fighting, and uncontrollable temper</a:t>
            </a:r>
          </a:p>
          <a:p>
            <a:pPr lvl="1">
              <a:spcBef>
                <a:spcPct val="35000"/>
              </a:spcBef>
            </a:pPr>
            <a:r>
              <a:rPr lang="en-US" altLang="en-US" dirty="0"/>
              <a:t>History of substance abuse</a:t>
            </a:r>
          </a:p>
          <a:p>
            <a:pPr lvl="1">
              <a:spcBef>
                <a:spcPct val="35000"/>
              </a:spcBef>
            </a:pPr>
            <a:r>
              <a:rPr lang="en-US" altLang="en-US" dirty="0"/>
              <a:t>Depression</a:t>
            </a:r>
          </a:p>
          <a:p>
            <a:pPr lvl="1">
              <a:spcBef>
                <a:spcPct val="35000"/>
              </a:spcBef>
            </a:pPr>
            <a:r>
              <a:rPr lang="en-US" altLang="en-US" dirty="0"/>
              <a:t>Functional disorder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nSpc>
                <a:spcPct val="85000"/>
              </a:lnSpc>
            </a:pPr>
            <a:r>
              <a:rPr lang="en-US" altLang="en-US" dirty="0"/>
              <a:t>Suicide </a:t>
            </a:r>
            <a:r>
              <a:rPr lang="en-US" altLang="en-US" sz="2000" b="0" dirty="0"/>
              <a:t>(1 of 5)</a:t>
            </a:r>
          </a:p>
        </p:txBody>
      </p:sp>
      <p:sp>
        <p:nvSpPr>
          <p:cNvPr id="72707" name="Content Placeholder 2"/>
          <p:cNvSpPr>
            <a:spLocks noGrp="1"/>
          </p:cNvSpPr>
          <p:nvPr>
            <p:ph type="body" idx="1"/>
          </p:nvPr>
        </p:nvSpPr>
        <p:spPr>
          <a:xfrm>
            <a:off x="925830" y="1490870"/>
            <a:ext cx="10491470" cy="4699047"/>
          </a:xfrm>
        </p:spPr>
        <p:txBody>
          <a:bodyPr rIns="228600"/>
          <a:lstStyle/>
          <a:p>
            <a:pPr>
              <a:spcBef>
                <a:spcPct val="35000"/>
              </a:spcBef>
            </a:pPr>
            <a:r>
              <a:rPr lang="en-US" altLang="en-US" dirty="0"/>
              <a:t>Depression is the single most significant factor that contributes to suicide.</a:t>
            </a:r>
          </a:p>
          <a:p>
            <a:pPr>
              <a:spcBef>
                <a:spcPct val="35000"/>
              </a:spcBef>
            </a:pPr>
            <a:r>
              <a:rPr lang="en-US" altLang="en-US" dirty="0"/>
              <a:t>It is a common misconception that people who threaten suicide never commit it.</a:t>
            </a:r>
          </a:p>
          <a:p>
            <a:pPr lvl="1">
              <a:spcBef>
                <a:spcPct val="35000"/>
              </a:spcBef>
            </a:pPr>
            <a:r>
              <a:rPr lang="en-US" altLang="en-US" dirty="0"/>
              <a:t>Suicide is a cry for help.</a:t>
            </a:r>
          </a:p>
          <a:p>
            <a:pPr lvl="1">
              <a:spcBef>
                <a:spcPct val="35000"/>
              </a:spcBef>
            </a:pPr>
            <a:r>
              <a:rPr lang="en-US" altLang="en-US" dirty="0"/>
              <a:t>Someone is in a crisis that he or she cannot handle alone.</a:t>
            </a:r>
          </a:p>
          <a:p>
            <a:pPr lvl="1">
              <a:spcBef>
                <a:spcPct val="35000"/>
              </a:spcBef>
            </a:pPr>
            <a:r>
              <a:rPr lang="en-US" altLang="en-US" dirty="0"/>
              <a:t>Immediate intervention is necessary.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dirty="0"/>
              <a:t>Suicide </a:t>
            </a:r>
            <a:r>
              <a:rPr lang="en-US" altLang="en-US" sz="2000" b="0" dirty="0"/>
              <a:t>(2 of 5)</a:t>
            </a:r>
          </a:p>
        </p:txBody>
      </p:sp>
      <p:sp>
        <p:nvSpPr>
          <p:cNvPr id="73731" name="Rectangle 3"/>
          <p:cNvSpPr>
            <a:spLocks noGrp="1" noChangeArrowheads="1"/>
          </p:cNvSpPr>
          <p:nvPr>
            <p:ph type="body" idx="1"/>
          </p:nvPr>
        </p:nvSpPr>
        <p:spPr/>
        <p:txBody>
          <a:bodyPr rIns="228600"/>
          <a:lstStyle/>
          <a:p>
            <a:pPr>
              <a:spcBef>
                <a:spcPct val="35000"/>
              </a:spcBef>
            </a:pPr>
            <a:r>
              <a:rPr lang="en-US" altLang="en-US" dirty="0"/>
              <a:t>Be alert to these warning signs:</a:t>
            </a:r>
          </a:p>
          <a:p>
            <a:pPr lvl="1">
              <a:spcBef>
                <a:spcPct val="35000"/>
              </a:spcBef>
            </a:pPr>
            <a:r>
              <a:rPr lang="en-US" altLang="en-US" dirty="0"/>
              <a:t>Air of tearfulness, sadness, deep despair, or hopelessness</a:t>
            </a:r>
          </a:p>
          <a:p>
            <a:pPr lvl="1">
              <a:spcBef>
                <a:spcPct val="35000"/>
              </a:spcBef>
            </a:pPr>
            <a:r>
              <a:rPr lang="en-US" altLang="en-US" dirty="0"/>
              <a:t>Avoiding eye contact, speaking slowly, and projecting a sense of vacancy</a:t>
            </a:r>
          </a:p>
          <a:p>
            <a:pPr lvl="1">
              <a:spcBef>
                <a:spcPct val="35000"/>
              </a:spcBef>
            </a:pPr>
            <a:r>
              <a:rPr lang="en-US" altLang="en-US" dirty="0"/>
              <a:t>Unable to talk about the future</a:t>
            </a:r>
          </a:p>
          <a:p>
            <a:pPr lvl="1">
              <a:spcBef>
                <a:spcPct val="35000"/>
              </a:spcBef>
            </a:pPr>
            <a:r>
              <a:rPr lang="en-US" altLang="en-US" dirty="0"/>
              <a:t>Suggestion of suicide</a:t>
            </a:r>
          </a:p>
          <a:p>
            <a:pPr lvl="1">
              <a:spcBef>
                <a:spcPct val="35000"/>
              </a:spcBef>
            </a:pPr>
            <a:r>
              <a:rPr lang="en-US" altLang="en-US" dirty="0"/>
              <a:t>Having any plans related to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dirty="0"/>
              <a:t>Suicide </a:t>
            </a:r>
            <a:r>
              <a:rPr lang="en-US" altLang="en-US" sz="2000" b="0" dirty="0"/>
              <a:t>(3 of 5)</a:t>
            </a:r>
          </a:p>
        </p:txBody>
      </p:sp>
      <p:sp>
        <p:nvSpPr>
          <p:cNvPr id="4" name="Rectangle 3"/>
          <p:cNvSpPr txBox="1">
            <a:spLocks noChangeArrowheads="1"/>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defRPr>
            </a:lvl3pPr>
            <a:lvl4pPr marL="1600200" indent="-228600" algn="l" rtl="0" eaLnBrk="0" fontAlgn="base" hangingPunct="0">
              <a:spcBef>
                <a:spcPct val="25000"/>
              </a:spcBef>
              <a:spcAft>
                <a:spcPct val="0"/>
              </a:spcAft>
              <a:buChar char="–"/>
              <a:defRPr sz="2000">
                <a:solidFill>
                  <a:schemeClr val="tx1"/>
                </a:solidFill>
                <a:latin typeface="+mn-lt"/>
                <a:ea typeface="+mn-ea"/>
              </a:defRPr>
            </a:lvl4pPr>
            <a:lvl5pPr marL="2057400" indent="-228600" algn="l" rtl="0" eaLnBrk="0" fontAlgn="base" hangingPunct="0">
              <a:spcBef>
                <a:spcPct val="25000"/>
              </a:spcBef>
              <a:spcAft>
                <a:spcPct val="0"/>
              </a:spcAft>
              <a:buChar char="»"/>
              <a:defRPr sz="2000">
                <a:solidFill>
                  <a:schemeClr val="tx1"/>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spcBef>
                <a:spcPct val="35000"/>
              </a:spcBef>
              <a:defRPr/>
            </a:pPr>
            <a:endParaRPr lang="en-US" altLang="en-US" kern="0" dirty="0"/>
          </a:p>
        </p:txBody>
      </p:sp>
      <p:pic>
        <p:nvPicPr>
          <p:cNvPr id="4098" name="Picture 2" descr="The table lists the following. 1. Depression at any age, feeling trapped or purposeless. 2. Feelings of helplessness and hopelessness. 3. Previous suicide attempt (Approximately 80% of successful suicides were preceded by at least one prior attempt.). 4. Current expression of wanting to commit suicide or sense of hopelessness. 5. Specific plan for suicide. 6. Family history of suicide. 7. People older than 40 years, particularly if single, widowed, divorced, alcoholic, or depressed (Men who are older than 55 years have an especially high risk and are often successful if they make an attempt.). 8. Recent loss of spouse, significant other, family member, or support system. 9. Chronic debilitating illness or recent diagnosis of serious illness. 10. Feeling anxious, agitated, angry, reckless, or aggressive; also, dramatic mood changes such as from depression to agitation. 11. Financial setback, loss of job, police arrest, imprisonment, or some sort of social embarrassment. 12. Alcohol and substance abuse, particularly with increasing use. 13. Children of an alcoholic or abusive parent. 14. Withdrawal from family and friends or a lack of social support, resulting in isolation. 15. Significant anniversaries of sentinel events. 16. Unusual collection or acquisition of things that can cause death, such as a gun or a large volume of pills.&#10;" title="A table is titled risk factors for suic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768" y="1594690"/>
            <a:ext cx="9506464" cy="5046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nSpc>
                <a:spcPct val="85000"/>
              </a:lnSpc>
            </a:pPr>
            <a:r>
              <a:rPr lang="en-US" altLang="en-US" dirty="0"/>
              <a:t>Suicide </a:t>
            </a:r>
            <a:r>
              <a:rPr lang="en-US" altLang="en-US" sz="2000" b="0" dirty="0"/>
              <a:t>(4 of 5)</a:t>
            </a:r>
          </a:p>
        </p:txBody>
      </p:sp>
      <p:sp>
        <p:nvSpPr>
          <p:cNvPr id="75779" name="Rectangle 3"/>
          <p:cNvSpPr>
            <a:spLocks noGrp="1" noChangeArrowheads="1"/>
          </p:cNvSpPr>
          <p:nvPr>
            <p:ph type="body" idx="1"/>
          </p:nvPr>
        </p:nvSpPr>
        <p:spPr/>
        <p:txBody>
          <a:bodyPr rIns="228600"/>
          <a:lstStyle/>
          <a:p>
            <a:pPr>
              <a:spcBef>
                <a:spcPct val="35000"/>
              </a:spcBef>
            </a:pPr>
            <a:r>
              <a:rPr lang="en-US" altLang="en-US" dirty="0"/>
              <a:t>Consider these additional risks:</a:t>
            </a:r>
          </a:p>
          <a:p>
            <a:pPr lvl="1">
              <a:spcBef>
                <a:spcPct val="35000"/>
              </a:spcBef>
            </a:pPr>
            <a:r>
              <a:rPr lang="en-US" altLang="en-US" dirty="0"/>
              <a:t>Are there any unsafe objects nearby?</a:t>
            </a:r>
          </a:p>
          <a:p>
            <a:pPr lvl="1">
              <a:spcBef>
                <a:spcPct val="35000"/>
              </a:spcBef>
            </a:pPr>
            <a:r>
              <a:rPr lang="en-US" altLang="en-US" dirty="0"/>
              <a:t>Is the environment unsafe?</a:t>
            </a:r>
          </a:p>
          <a:p>
            <a:pPr lvl="1">
              <a:spcBef>
                <a:spcPct val="35000"/>
              </a:spcBef>
            </a:pPr>
            <a:r>
              <a:rPr lang="en-US" altLang="en-US" dirty="0"/>
              <a:t>Is there evidence of self-destructive behavior?</a:t>
            </a:r>
          </a:p>
          <a:p>
            <a:pPr lvl="1">
              <a:spcBef>
                <a:spcPct val="35000"/>
              </a:spcBef>
            </a:pPr>
            <a:r>
              <a:rPr lang="en-US" altLang="en-US" dirty="0"/>
              <a:t>Is there an imminent threat to the patient or others?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nSpc>
                <a:spcPct val="85000"/>
              </a:lnSpc>
            </a:pPr>
            <a:r>
              <a:rPr lang="en-US" altLang="en-US" dirty="0"/>
              <a:t>Suicide </a:t>
            </a:r>
            <a:r>
              <a:rPr lang="en-US" altLang="en-US" sz="2000" b="0" dirty="0"/>
              <a:t>(5 of 5)</a:t>
            </a:r>
          </a:p>
        </p:txBody>
      </p:sp>
      <p:sp>
        <p:nvSpPr>
          <p:cNvPr id="76803" name="Rectangle 3"/>
          <p:cNvSpPr>
            <a:spLocks noGrp="1" noChangeArrowheads="1"/>
          </p:cNvSpPr>
          <p:nvPr>
            <p:ph type="body" idx="1"/>
          </p:nvPr>
        </p:nvSpPr>
        <p:spPr/>
        <p:txBody>
          <a:bodyPr rIns="228600"/>
          <a:lstStyle/>
          <a:p>
            <a:pPr>
              <a:spcBef>
                <a:spcPct val="35000"/>
              </a:spcBef>
            </a:pPr>
            <a:r>
              <a:rPr lang="en-US" altLang="en-US" dirty="0"/>
              <a:t>Additional risks (cont’d)</a:t>
            </a:r>
          </a:p>
          <a:p>
            <a:pPr lvl="1">
              <a:spcBef>
                <a:spcPct val="35000"/>
              </a:spcBef>
            </a:pPr>
            <a:r>
              <a:rPr lang="en-US" altLang="en-US" dirty="0"/>
              <a:t>Is there an underlying medical problem?</a:t>
            </a:r>
          </a:p>
          <a:p>
            <a:pPr lvl="1">
              <a:spcBef>
                <a:spcPct val="35000"/>
              </a:spcBef>
            </a:pPr>
            <a:r>
              <a:rPr lang="en-US" altLang="en-US" dirty="0"/>
              <a:t>Are there cultural or religious beliefs promoting suicide?</a:t>
            </a:r>
          </a:p>
          <a:p>
            <a:pPr lvl="1">
              <a:spcBef>
                <a:spcPct val="35000"/>
              </a:spcBef>
            </a:pPr>
            <a:r>
              <a:rPr lang="en-US" altLang="en-US" dirty="0"/>
              <a:t>Has there been trauma?</a:t>
            </a:r>
          </a:p>
          <a:p>
            <a:pPr>
              <a:spcBef>
                <a:spcPct val="35000"/>
              </a:spcBef>
            </a:pPr>
            <a:r>
              <a:rPr lang="en-US" altLang="en-US" dirty="0"/>
              <a:t>A suicidal patient may be homicidal</a:t>
            </a:r>
            <a:r>
              <a:rPr lang="en-US" altLang="en-US"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901700" y="1477963"/>
            <a:ext cx="10363200" cy="4495800"/>
          </a:xfrm>
        </p:spPr>
        <p:txBody>
          <a:bodyPr rIns="228600"/>
          <a:lstStyle/>
          <a:p>
            <a:pPr>
              <a:spcBef>
                <a:spcPct val="35000"/>
              </a:spcBef>
            </a:pPr>
            <a:r>
              <a:rPr lang="en-US" altLang="en-US" dirty="0"/>
              <a:t>PTSD occurs after exposure to, or injury from, a traumatic event.</a:t>
            </a:r>
          </a:p>
          <a:p>
            <a:pPr>
              <a:spcBef>
                <a:spcPct val="35000"/>
              </a:spcBef>
            </a:pPr>
            <a:r>
              <a:rPr lang="en-US" altLang="en-US" dirty="0"/>
              <a:t>Example events:</a:t>
            </a:r>
          </a:p>
          <a:p>
            <a:pPr lvl="1">
              <a:spcBef>
                <a:spcPct val="35000"/>
              </a:spcBef>
            </a:pPr>
            <a:r>
              <a:rPr lang="en-US" altLang="en-US" dirty="0"/>
              <a:t>Sexual and physical assault</a:t>
            </a:r>
          </a:p>
          <a:p>
            <a:pPr lvl="1">
              <a:spcBef>
                <a:spcPct val="35000"/>
              </a:spcBef>
            </a:pPr>
            <a:r>
              <a:rPr lang="en-US" altLang="en-US" dirty="0"/>
              <a:t>Child abuse</a:t>
            </a:r>
          </a:p>
          <a:p>
            <a:pPr lvl="1">
              <a:spcBef>
                <a:spcPct val="35000"/>
              </a:spcBef>
            </a:pPr>
            <a:r>
              <a:rPr lang="en-US" altLang="en-US" dirty="0"/>
              <a:t>Serious accidents</a:t>
            </a:r>
          </a:p>
        </p:txBody>
      </p:sp>
      <p:sp>
        <p:nvSpPr>
          <p:cNvPr id="2" name="Title 1"/>
          <p:cNvSpPr>
            <a:spLocks noGrp="1"/>
          </p:cNvSpPr>
          <p:nvPr>
            <p:ph type="title"/>
          </p:nvPr>
        </p:nvSpPr>
        <p:spPr/>
        <p:txBody>
          <a:bodyPr/>
          <a:lstStyle/>
          <a:p>
            <a:r>
              <a:rPr lang="en-US" altLang="en-US" dirty="0"/>
              <a:t>Posttraumatic Stress Disorder and </a:t>
            </a:r>
            <a:br>
              <a:rPr lang="en-US" altLang="en-US" dirty="0"/>
            </a:br>
            <a:r>
              <a:rPr lang="en-US" altLang="en-US" dirty="0"/>
              <a:t>Returning Combat Veterans </a:t>
            </a:r>
            <a:r>
              <a:rPr lang="en-US" altLang="en-US" sz="2000" b="0" dirty="0"/>
              <a:t>(1 of 8)</a:t>
            </a:r>
            <a:endParaRPr lang="en-US"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901700" y="1477963"/>
            <a:ext cx="10363200" cy="4495800"/>
          </a:xfrm>
        </p:spPr>
        <p:txBody>
          <a:bodyPr rIns="228600"/>
          <a:lstStyle/>
          <a:p>
            <a:pPr>
              <a:spcBef>
                <a:spcPct val="35000"/>
              </a:spcBef>
            </a:pPr>
            <a:r>
              <a:rPr lang="en-US" altLang="en-US" dirty="0"/>
              <a:t>Example events (cont’d):</a:t>
            </a:r>
          </a:p>
          <a:p>
            <a:pPr lvl="1">
              <a:spcBef>
                <a:spcPct val="35000"/>
              </a:spcBef>
            </a:pPr>
            <a:r>
              <a:rPr lang="en-US" altLang="en-US" dirty="0"/>
              <a:t>Natural disasters</a:t>
            </a:r>
          </a:p>
          <a:p>
            <a:pPr lvl="1">
              <a:spcBef>
                <a:spcPct val="35000"/>
              </a:spcBef>
            </a:pPr>
            <a:r>
              <a:rPr lang="en-US" altLang="en-US" dirty="0"/>
              <a:t>War</a:t>
            </a:r>
          </a:p>
          <a:p>
            <a:pPr lvl="1">
              <a:spcBef>
                <a:spcPct val="35000"/>
              </a:spcBef>
            </a:pPr>
            <a:r>
              <a:rPr lang="en-US" altLang="en-US" dirty="0"/>
              <a:t>Loss of a loved one</a:t>
            </a:r>
          </a:p>
          <a:p>
            <a:pPr lvl="1">
              <a:spcBef>
                <a:spcPct val="35000"/>
              </a:spcBef>
            </a:pPr>
            <a:r>
              <a:rPr lang="en-US" altLang="en-US" dirty="0"/>
              <a:t>Stressful life changes</a:t>
            </a:r>
          </a:p>
        </p:txBody>
      </p:sp>
      <p:sp>
        <p:nvSpPr>
          <p:cNvPr id="2" name="Title 1"/>
          <p:cNvSpPr>
            <a:spLocks noGrp="1"/>
          </p:cNvSpPr>
          <p:nvPr>
            <p:ph type="title"/>
          </p:nvPr>
        </p:nvSpPr>
        <p:spPr/>
        <p:txBody>
          <a:bodyPr/>
          <a:lstStyle/>
          <a:p>
            <a:r>
              <a:rPr lang="en-US" altLang="en-US" dirty="0"/>
              <a:t>Posttraumatic Stress Disorder and </a:t>
            </a:r>
            <a:br>
              <a:rPr lang="en-US" altLang="en-US" dirty="0"/>
            </a:br>
            <a:r>
              <a:rPr lang="en-US" altLang="en-US" dirty="0"/>
              <a:t>Returning Combat Veterans </a:t>
            </a:r>
            <a:r>
              <a:rPr lang="en-US" altLang="en-US" sz="2000" b="0" dirty="0"/>
              <a:t>(2 of 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901700" y="1477963"/>
            <a:ext cx="10363200" cy="4495800"/>
          </a:xfrm>
        </p:spPr>
        <p:txBody>
          <a:bodyPr rIns="228600"/>
          <a:lstStyle/>
          <a:p>
            <a:pPr>
              <a:spcBef>
                <a:spcPct val="35000"/>
              </a:spcBef>
            </a:pPr>
            <a:r>
              <a:rPr lang="en-US" altLang="en-US" dirty="0">
                <a:latin typeface="Arial"/>
                <a:ea typeface="MS PGothic" charset="-128"/>
                <a:cs typeface="Arial"/>
              </a:rPr>
              <a:t>Not necessarily the result of one event</a:t>
            </a:r>
          </a:p>
          <a:p>
            <a:pPr>
              <a:spcBef>
                <a:spcPct val="35000"/>
              </a:spcBef>
            </a:pPr>
            <a:r>
              <a:rPr lang="en-US" altLang="en-US" dirty="0"/>
              <a:t>An estimated 7% to 8% of the general population will experience PTSD at some point in their lives.</a:t>
            </a:r>
          </a:p>
          <a:p>
            <a:pPr>
              <a:spcBef>
                <a:spcPct val="35000"/>
              </a:spcBef>
            </a:pPr>
            <a:r>
              <a:rPr lang="en-US" altLang="en-US" dirty="0"/>
              <a:t>Military personnel with combat experience have a high incidence.</a:t>
            </a:r>
          </a:p>
        </p:txBody>
      </p:sp>
      <p:sp>
        <p:nvSpPr>
          <p:cNvPr id="2" name="Title 1"/>
          <p:cNvSpPr>
            <a:spLocks noGrp="1"/>
          </p:cNvSpPr>
          <p:nvPr>
            <p:ph type="title"/>
          </p:nvPr>
        </p:nvSpPr>
        <p:spPr/>
        <p:txBody>
          <a:bodyPr/>
          <a:lstStyle/>
          <a:p>
            <a:r>
              <a:rPr lang="en-US" altLang="en-US" dirty="0"/>
              <a:t>Posttraumatic Stress Disorder and </a:t>
            </a:r>
            <a:br>
              <a:rPr lang="en-US" altLang="en-US" dirty="0"/>
            </a:br>
            <a:r>
              <a:rPr lang="en-US" altLang="en-US" dirty="0"/>
              <a:t>Returning Combat Veterans </a:t>
            </a:r>
            <a:r>
              <a:rPr lang="en-US" altLang="en-US" sz="2000" b="0" dirty="0"/>
              <a:t>(3 of 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nSpc>
                <a:spcPct val="85000"/>
              </a:lnSpc>
            </a:pPr>
            <a:r>
              <a:rPr lang="en-US" altLang="en-US" dirty="0"/>
              <a:t>Myth and Reality </a:t>
            </a:r>
            <a:r>
              <a:rPr lang="en-US" altLang="en-US" sz="2000" b="0" dirty="0"/>
              <a:t>(3 of 3)</a:t>
            </a:r>
          </a:p>
        </p:txBody>
      </p:sp>
      <p:sp>
        <p:nvSpPr>
          <p:cNvPr id="10243" name="Rectangle 3"/>
          <p:cNvSpPr>
            <a:spLocks noGrp="1" noChangeArrowheads="1"/>
          </p:cNvSpPr>
          <p:nvPr>
            <p:ph type="body" idx="1"/>
          </p:nvPr>
        </p:nvSpPr>
        <p:spPr/>
        <p:txBody>
          <a:bodyPr rIns="228600"/>
          <a:lstStyle/>
          <a:p>
            <a:pPr>
              <a:spcBef>
                <a:spcPct val="35000"/>
              </a:spcBef>
            </a:pPr>
            <a:r>
              <a:rPr lang="en-US" altLang="en-US" dirty="0"/>
              <a:t>Some people believe that all individuals with mental health disorders are dangerous, violent, or unmanageable.</a:t>
            </a:r>
          </a:p>
          <a:p>
            <a:pPr lvl="1">
              <a:spcBef>
                <a:spcPct val="35000"/>
              </a:spcBef>
            </a:pPr>
            <a:r>
              <a:rPr lang="en-US" altLang="en-US" dirty="0"/>
              <a:t>Only a small percentage fall into these categories.</a:t>
            </a:r>
          </a:p>
          <a:p>
            <a:pPr lvl="1">
              <a:spcBef>
                <a:spcPct val="35000"/>
              </a:spcBef>
            </a:pPr>
            <a:r>
              <a:rPr lang="en-US" altLang="en-US" dirty="0"/>
              <a:t>EMTs may be exposed to a higher proportion of violent patients.</a:t>
            </a:r>
          </a:p>
          <a:p>
            <a:pPr lvl="1">
              <a:spcBef>
                <a:spcPct val="35000"/>
              </a:spcBef>
            </a:pPr>
            <a:r>
              <a:rPr lang="en-US" altLang="en-US" dirty="0"/>
              <a:t>Communication is key. </a:t>
            </a:r>
          </a:p>
          <a:p>
            <a:pPr lvl="1">
              <a:spcBef>
                <a:spcPct val="35000"/>
              </a:spcBef>
            </a:pPr>
            <a:r>
              <a:rPr lang="en-US" altLang="en-US" dirty="0"/>
              <a:t>You may be able to predict violence.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Posttraumatic Stress Disorder and </a:t>
            </a:r>
            <a:br>
              <a:rPr lang="en-US" altLang="en-US" dirty="0"/>
            </a:br>
            <a:r>
              <a:rPr lang="en-US" altLang="en-US" dirty="0"/>
              <a:t>Returning Combat Veterans </a:t>
            </a:r>
            <a:r>
              <a:rPr lang="en-US" altLang="en-US" sz="2000" b="0" dirty="0"/>
              <a:t>(4 of 8)</a:t>
            </a:r>
            <a:endParaRPr lang="en-US" dirty="0"/>
          </a:p>
        </p:txBody>
      </p:sp>
      <p:sp>
        <p:nvSpPr>
          <p:cNvPr id="3" name="Content Placeholder 2"/>
          <p:cNvSpPr>
            <a:spLocks noGrp="1"/>
          </p:cNvSpPr>
          <p:nvPr>
            <p:ph idx="1"/>
          </p:nvPr>
        </p:nvSpPr>
        <p:spPr/>
        <p:txBody>
          <a:bodyPr/>
          <a:lstStyle/>
          <a:p>
            <a:pPr>
              <a:spcBef>
                <a:spcPct val="35000"/>
              </a:spcBef>
              <a:defRPr/>
            </a:pPr>
            <a:r>
              <a:rPr lang="en-US" kern="0" dirty="0">
                <a:solidFill>
                  <a:srgbClr val="000000"/>
                </a:solidFill>
              </a:rPr>
              <a:t>Symptoms of PTSD include feelings of:</a:t>
            </a:r>
          </a:p>
          <a:p>
            <a:pPr lvl="1">
              <a:spcBef>
                <a:spcPct val="35000"/>
              </a:spcBef>
              <a:defRPr/>
            </a:pPr>
            <a:r>
              <a:rPr lang="en-US" kern="0" dirty="0">
                <a:solidFill>
                  <a:srgbClr val="000000"/>
                </a:solidFill>
              </a:rPr>
              <a:t>Helplessness</a:t>
            </a:r>
          </a:p>
          <a:p>
            <a:pPr lvl="1">
              <a:spcBef>
                <a:spcPct val="35000"/>
              </a:spcBef>
              <a:defRPr/>
            </a:pPr>
            <a:r>
              <a:rPr lang="en-US" kern="0" dirty="0">
                <a:solidFill>
                  <a:srgbClr val="000000"/>
                </a:solidFill>
              </a:rPr>
              <a:t>Anxiety</a:t>
            </a:r>
          </a:p>
          <a:p>
            <a:pPr lvl="1">
              <a:spcBef>
                <a:spcPct val="35000"/>
              </a:spcBef>
              <a:defRPr/>
            </a:pPr>
            <a:r>
              <a:rPr lang="en-US" kern="0" dirty="0">
                <a:solidFill>
                  <a:srgbClr val="000000"/>
                </a:solidFill>
              </a:rPr>
              <a:t>Anger</a:t>
            </a:r>
          </a:p>
          <a:p>
            <a:pPr lvl="1">
              <a:spcBef>
                <a:spcPct val="35000"/>
              </a:spcBef>
              <a:defRPr/>
            </a:pPr>
            <a:r>
              <a:rPr lang="en-US" kern="0" dirty="0">
                <a:solidFill>
                  <a:srgbClr val="000000"/>
                </a:solidFill>
              </a:rPr>
              <a:t>Fear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Posttraumatic Stress Disorder and </a:t>
            </a:r>
            <a:br>
              <a:rPr lang="en-US" altLang="en-US" dirty="0"/>
            </a:br>
            <a:r>
              <a:rPr lang="en-US" altLang="en-US" dirty="0"/>
              <a:t>Returning Combat Veterans </a:t>
            </a:r>
            <a:r>
              <a:rPr lang="en-US" altLang="en-US" sz="2000" b="0" dirty="0"/>
              <a:t>(5 of 8)</a:t>
            </a:r>
            <a:endParaRPr lang="en-US" dirty="0"/>
          </a:p>
        </p:txBody>
      </p:sp>
      <p:sp>
        <p:nvSpPr>
          <p:cNvPr id="3" name="Content Placeholder 2"/>
          <p:cNvSpPr>
            <a:spLocks noGrp="1"/>
          </p:cNvSpPr>
          <p:nvPr>
            <p:ph idx="1"/>
          </p:nvPr>
        </p:nvSpPr>
        <p:spPr/>
        <p:txBody>
          <a:bodyPr/>
          <a:lstStyle/>
          <a:p>
            <a:pPr>
              <a:spcBef>
                <a:spcPct val="35000"/>
              </a:spcBef>
              <a:defRPr/>
            </a:pPr>
            <a:r>
              <a:rPr lang="en-US" kern="0" dirty="0">
                <a:solidFill>
                  <a:srgbClr val="000000"/>
                </a:solidFill>
              </a:rPr>
              <a:t>People with PTSD:</a:t>
            </a:r>
          </a:p>
          <a:p>
            <a:pPr lvl="1">
              <a:spcBef>
                <a:spcPct val="35000"/>
              </a:spcBef>
              <a:defRPr/>
            </a:pPr>
            <a:r>
              <a:rPr lang="en-US" kern="0" dirty="0">
                <a:solidFill>
                  <a:srgbClr val="000000"/>
                </a:solidFill>
              </a:rPr>
              <a:t>Frequently avoid reminders of the trauma, loud noises or smells, interactions with people</a:t>
            </a:r>
          </a:p>
          <a:p>
            <a:pPr lvl="1">
              <a:spcBef>
                <a:spcPct val="35000"/>
              </a:spcBef>
              <a:defRPr/>
            </a:pPr>
            <a:r>
              <a:rPr lang="en-US" kern="0" dirty="0">
                <a:solidFill>
                  <a:srgbClr val="000000"/>
                </a:solidFill>
              </a:rPr>
              <a:t>Suffer constant nervous system arousal</a:t>
            </a:r>
          </a:p>
          <a:p>
            <a:pPr lvl="1">
              <a:spcBef>
                <a:spcPct val="35000"/>
              </a:spcBef>
              <a:defRPr/>
            </a:pPr>
            <a:r>
              <a:rPr lang="en-US" kern="0" dirty="0">
                <a:solidFill>
                  <a:srgbClr val="000000"/>
                </a:solidFill>
              </a:rPr>
              <a:t>Can relive the traumatic event through thoughts, nightmares, and flashbacks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901700" y="1477963"/>
            <a:ext cx="10363200" cy="4495800"/>
          </a:xfrm>
        </p:spPr>
        <p:txBody>
          <a:bodyPr rIns="228600"/>
          <a:lstStyle/>
          <a:p>
            <a:pPr>
              <a:spcBef>
                <a:spcPct val="35000"/>
              </a:spcBef>
              <a:defRPr/>
            </a:pPr>
            <a:r>
              <a:rPr lang="en-US" dirty="0">
                <a:cs typeface="+mn-cs"/>
              </a:rPr>
              <a:t>Combat veterans are prone to:</a:t>
            </a:r>
          </a:p>
          <a:p>
            <a:pPr lvl="1">
              <a:spcBef>
                <a:spcPct val="35000"/>
              </a:spcBef>
              <a:defRPr/>
            </a:pPr>
            <a:r>
              <a:rPr lang="en-US" dirty="0"/>
              <a:t>Early heart disease</a:t>
            </a:r>
          </a:p>
          <a:p>
            <a:pPr lvl="1">
              <a:spcBef>
                <a:spcPct val="35000"/>
              </a:spcBef>
              <a:defRPr/>
            </a:pPr>
            <a:r>
              <a:rPr lang="en-US" dirty="0"/>
              <a:t>Higher incidence of type 2 diabetes</a:t>
            </a:r>
          </a:p>
          <a:p>
            <a:pPr lvl="1">
              <a:spcBef>
                <a:spcPct val="35000"/>
              </a:spcBef>
              <a:defRPr/>
            </a:pPr>
            <a:r>
              <a:rPr lang="en-US" dirty="0"/>
              <a:t>Loss of brain gray matter</a:t>
            </a:r>
          </a:p>
          <a:p>
            <a:pPr lvl="1">
              <a:spcBef>
                <a:spcPct val="35000"/>
              </a:spcBef>
              <a:defRPr/>
            </a:pPr>
            <a:r>
              <a:rPr lang="en-US" dirty="0"/>
              <a:t>Higher incidence of traumatic brain injury (TBI) </a:t>
            </a:r>
          </a:p>
          <a:p>
            <a:pPr marL="457200" lvl="1" indent="0">
              <a:spcBef>
                <a:spcPct val="35000"/>
              </a:spcBef>
              <a:buFontTx/>
              <a:buNone/>
              <a:defRPr/>
            </a:pPr>
            <a:endParaRPr lang="en-US" dirty="0"/>
          </a:p>
        </p:txBody>
      </p:sp>
      <p:sp>
        <p:nvSpPr>
          <p:cNvPr id="2" name="Title 1"/>
          <p:cNvSpPr>
            <a:spLocks noGrp="1"/>
          </p:cNvSpPr>
          <p:nvPr>
            <p:ph type="title"/>
          </p:nvPr>
        </p:nvSpPr>
        <p:spPr/>
        <p:txBody>
          <a:bodyPr/>
          <a:lstStyle/>
          <a:p>
            <a:r>
              <a:rPr lang="en-US" altLang="en-US" dirty="0"/>
              <a:t>Posttraumatic Stress Disorder and </a:t>
            </a:r>
            <a:br>
              <a:rPr lang="en-US" altLang="en-US" dirty="0"/>
            </a:br>
            <a:r>
              <a:rPr lang="en-US" altLang="en-US" dirty="0"/>
              <a:t>Returning Combat Veterans </a:t>
            </a:r>
            <a:r>
              <a:rPr lang="en-US" altLang="en-US" sz="2000" b="0" dirty="0"/>
              <a:t>(6 of 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901700" y="1477963"/>
            <a:ext cx="10363200" cy="4495800"/>
          </a:xfrm>
        </p:spPr>
        <p:txBody>
          <a:bodyPr rIns="228600"/>
          <a:lstStyle/>
          <a:p>
            <a:pPr>
              <a:spcBef>
                <a:spcPct val="35000"/>
              </a:spcBef>
            </a:pPr>
            <a:r>
              <a:rPr lang="en-US" altLang="en-US" dirty="0"/>
              <a:t>Caring for the combat veteran</a:t>
            </a:r>
          </a:p>
          <a:p>
            <a:pPr lvl="1">
              <a:spcBef>
                <a:spcPct val="35000"/>
              </a:spcBef>
            </a:pPr>
            <a:r>
              <a:rPr lang="en-US" altLang="en-US" dirty="0"/>
              <a:t>Requires a unique level of understanding</a:t>
            </a:r>
          </a:p>
          <a:p>
            <a:pPr lvl="2">
              <a:spcBef>
                <a:spcPct val="35000"/>
              </a:spcBef>
            </a:pPr>
            <a:r>
              <a:rPr lang="en-US" altLang="en-US" sz="2000" dirty="0">
                <a:latin typeface="Arial"/>
                <a:cs typeface="Arial"/>
              </a:rPr>
              <a:t>Be careful how you phrase your questions.</a:t>
            </a:r>
          </a:p>
          <a:p>
            <a:pPr lvl="2">
              <a:spcBef>
                <a:spcPct val="35000"/>
              </a:spcBef>
            </a:pPr>
            <a:r>
              <a:rPr lang="en-US" altLang="en-US" sz="2000" dirty="0">
                <a:latin typeface="Arial"/>
                <a:cs typeface="Arial"/>
              </a:rPr>
              <a:t>Use a calm, firm voice, but be in charge. </a:t>
            </a:r>
          </a:p>
          <a:p>
            <a:pPr lvl="2">
              <a:spcBef>
                <a:spcPct val="35000"/>
              </a:spcBef>
            </a:pPr>
            <a:r>
              <a:rPr lang="en-US" altLang="en-US" sz="2000" dirty="0">
                <a:latin typeface="Arial"/>
                <a:cs typeface="Arial"/>
              </a:rPr>
              <a:t>Respect a veteran</a:t>
            </a:r>
            <a:r>
              <a:rPr lang="ja-JP" altLang="en-US" sz="2000" dirty="0">
                <a:latin typeface="Arial"/>
                <a:cs typeface="Arial"/>
              </a:rPr>
              <a:t>’</a:t>
            </a:r>
            <a:r>
              <a:rPr lang="en-US" altLang="ja-JP" sz="2000" dirty="0">
                <a:latin typeface="Arial"/>
                <a:cs typeface="Arial"/>
              </a:rPr>
              <a:t>s personal space.</a:t>
            </a:r>
          </a:p>
          <a:p>
            <a:pPr lvl="2">
              <a:spcBef>
                <a:spcPct val="35000"/>
              </a:spcBef>
            </a:pPr>
            <a:r>
              <a:rPr lang="en-US" altLang="en-US" sz="2000" dirty="0">
                <a:latin typeface="Arial"/>
                <a:cs typeface="Arial"/>
              </a:rPr>
              <a:t>Limit the number of people involved. </a:t>
            </a:r>
          </a:p>
          <a:p>
            <a:pPr lvl="2">
              <a:spcBef>
                <a:spcPct val="35000"/>
              </a:spcBef>
            </a:pPr>
            <a:r>
              <a:rPr lang="en-US" altLang="en-US" sz="2000" dirty="0">
                <a:latin typeface="Arial"/>
                <a:cs typeface="Arial"/>
              </a:rPr>
              <a:t>Ask about suicidal intentions.</a:t>
            </a:r>
          </a:p>
        </p:txBody>
      </p:sp>
      <p:sp>
        <p:nvSpPr>
          <p:cNvPr id="2" name="Title 1"/>
          <p:cNvSpPr>
            <a:spLocks noGrp="1"/>
          </p:cNvSpPr>
          <p:nvPr>
            <p:ph type="title"/>
          </p:nvPr>
        </p:nvSpPr>
        <p:spPr/>
        <p:txBody>
          <a:bodyPr/>
          <a:lstStyle/>
          <a:p>
            <a:r>
              <a:rPr lang="en-US" altLang="en-US" dirty="0"/>
              <a:t>Posttraumatic Stress Disorder and </a:t>
            </a:r>
            <a:br>
              <a:rPr lang="en-US" altLang="en-US" dirty="0"/>
            </a:br>
            <a:r>
              <a:rPr lang="en-US" altLang="en-US" dirty="0"/>
              <a:t>Returning Combat Veterans </a:t>
            </a:r>
            <a:r>
              <a:rPr lang="en-US" altLang="en-US" sz="2000" b="0" dirty="0"/>
              <a:t>(7 of 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901700" y="1477963"/>
            <a:ext cx="10363200" cy="4495800"/>
          </a:xfrm>
        </p:spPr>
        <p:txBody>
          <a:bodyPr rIns="228600"/>
          <a:lstStyle/>
          <a:p>
            <a:pPr>
              <a:spcBef>
                <a:spcPct val="35000"/>
              </a:spcBef>
              <a:defRPr/>
            </a:pPr>
            <a:r>
              <a:rPr lang="en-US" dirty="0">
                <a:cs typeface="+mn-cs"/>
              </a:rPr>
              <a:t>Caring for the combat veteran</a:t>
            </a:r>
          </a:p>
          <a:p>
            <a:pPr lvl="1">
              <a:spcBef>
                <a:spcPct val="35000"/>
              </a:spcBef>
              <a:defRPr/>
            </a:pPr>
            <a:r>
              <a:rPr lang="en-US" dirty="0"/>
              <a:t>Ensure that there is nothing the patient can access and use as a weapon.</a:t>
            </a:r>
          </a:p>
          <a:p>
            <a:pPr lvl="1">
              <a:spcBef>
                <a:spcPct val="35000"/>
              </a:spcBef>
              <a:defRPr/>
            </a:pPr>
            <a:r>
              <a:rPr lang="en-US" dirty="0"/>
              <a:t>Physical restraints may simply escalate the problem.</a:t>
            </a:r>
          </a:p>
          <a:p>
            <a:pPr marL="457200" lvl="1" indent="0">
              <a:spcBef>
                <a:spcPct val="35000"/>
              </a:spcBef>
              <a:buFontTx/>
              <a:buNone/>
              <a:defRPr/>
            </a:pPr>
            <a:endParaRPr lang="en-US" dirty="0"/>
          </a:p>
        </p:txBody>
      </p:sp>
      <p:sp>
        <p:nvSpPr>
          <p:cNvPr id="2" name="Title 1"/>
          <p:cNvSpPr>
            <a:spLocks noGrp="1"/>
          </p:cNvSpPr>
          <p:nvPr>
            <p:ph type="title"/>
          </p:nvPr>
        </p:nvSpPr>
        <p:spPr/>
        <p:txBody>
          <a:bodyPr/>
          <a:lstStyle/>
          <a:p>
            <a:r>
              <a:rPr lang="en-US" altLang="en-US" dirty="0"/>
              <a:t>Posttraumatic Stress Disorder and </a:t>
            </a:r>
            <a:br>
              <a:rPr lang="en-US" altLang="en-US" dirty="0"/>
            </a:br>
            <a:r>
              <a:rPr lang="en-US" altLang="en-US" dirty="0"/>
              <a:t>Returning Combat Veterans </a:t>
            </a:r>
            <a:r>
              <a:rPr lang="en-US" altLang="en-US" sz="2000" b="0" dirty="0"/>
              <a:t>(8 of 8)</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a:lnSpc>
                <a:spcPct val="85000"/>
              </a:lnSpc>
            </a:pPr>
            <a:r>
              <a:rPr lang="en-US" altLang="en-US" dirty="0"/>
              <a:t>Medicolegal Considerations </a:t>
            </a:r>
            <a:r>
              <a:rPr lang="en-US" altLang="en-US" sz="2000" b="0" dirty="0"/>
              <a:t>(1 of 5)</a:t>
            </a:r>
          </a:p>
        </p:txBody>
      </p:sp>
      <p:sp>
        <p:nvSpPr>
          <p:cNvPr id="86019" name="Content Placeholder 2"/>
          <p:cNvSpPr>
            <a:spLocks noGrp="1"/>
          </p:cNvSpPr>
          <p:nvPr>
            <p:ph type="body" idx="1"/>
          </p:nvPr>
        </p:nvSpPr>
        <p:spPr/>
        <p:txBody>
          <a:bodyPr rIns="228600"/>
          <a:lstStyle/>
          <a:p>
            <a:pPr>
              <a:spcBef>
                <a:spcPct val="35000"/>
              </a:spcBef>
            </a:pPr>
            <a:r>
              <a:rPr lang="en-US" altLang="en-US" dirty="0"/>
              <a:t>The medicolegal aspects of EMS are more complicated with patients undergoing behavioral health emergency.</a:t>
            </a:r>
          </a:p>
          <a:p>
            <a:pPr>
              <a:spcBef>
                <a:spcPct val="35000"/>
              </a:spcBef>
            </a:pPr>
            <a:r>
              <a:rPr lang="en-US" altLang="en-US" dirty="0"/>
              <a:t>Legal problems are reduced when the patient consents to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85000"/>
              </a:lnSpc>
            </a:pPr>
            <a:r>
              <a:rPr lang="en-US" altLang="en-US" dirty="0"/>
              <a:t>Medicolegal Considerations </a:t>
            </a:r>
            <a:r>
              <a:rPr lang="en-US" altLang="en-US" sz="2000" b="0" dirty="0"/>
              <a:t>(2 of 5)</a:t>
            </a:r>
          </a:p>
        </p:txBody>
      </p:sp>
      <p:sp>
        <p:nvSpPr>
          <p:cNvPr id="87043" name="Content Placeholder 2"/>
          <p:cNvSpPr>
            <a:spLocks noGrp="1"/>
          </p:cNvSpPr>
          <p:nvPr>
            <p:ph type="body" idx="1"/>
          </p:nvPr>
        </p:nvSpPr>
        <p:spPr/>
        <p:txBody>
          <a:bodyPr rIns="228600"/>
          <a:lstStyle/>
          <a:p>
            <a:pPr>
              <a:spcBef>
                <a:spcPct val="35000"/>
              </a:spcBef>
            </a:pPr>
            <a:r>
              <a:rPr lang="en-US" altLang="en-US" dirty="0"/>
              <a:t>You must decide whether the patient needs immediate emergency medical care.</a:t>
            </a:r>
          </a:p>
          <a:p>
            <a:pPr lvl="1">
              <a:spcBef>
                <a:spcPct val="35000"/>
              </a:spcBef>
            </a:pPr>
            <a:r>
              <a:rPr lang="en-US" altLang="en-US" dirty="0"/>
              <a:t>The patient may resist your attempt to provide care.</a:t>
            </a:r>
          </a:p>
          <a:p>
            <a:pPr lvl="1">
              <a:spcBef>
                <a:spcPct val="35000"/>
              </a:spcBef>
            </a:pPr>
            <a:r>
              <a:rPr lang="en-US" altLang="en-US" dirty="0"/>
              <a:t>Never leave the patient alone.</a:t>
            </a:r>
          </a:p>
          <a:p>
            <a:pPr lvl="1">
              <a:spcBef>
                <a:spcPct val="35000"/>
              </a:spcBef>
            </a:pPr>
            <a:r>
              <a:rPr lang="en-US" altLang="en-US" dirty="0"/>
              <a:t>Request law enforcement personnel to handle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nSpc>
                <a:spcPct val="85000"/>
              </a:lnSpc>
            </a:pPr>
            <a:r>
              <a:rPr lang="en-US" altLang="en-US" dirty="0"/>
              <a:t>Medicolegal Considerations </a:t>
            </a:r>
            <a:r>
              <a:rPr lang="en-US" altLang="en-US" sz="2000" b="0" dirty="0"/>
              <a:t>(3 of 5)</a:t>
            </a:r>
          </a:p>
        </p:txBody>
      </p:sp>
      <p:sp>
        <p:nvSpPr>
          <p:cNvPr id="88067" name="Content Placeholder 2"/>
          <p:cNvSpPr>
            <a:spLocks noGrp="1"/>
          </p:cNvSpPr>
          <p:nvPr>
            <p:ph type="body" idx="1"/>
          </p:nvPr>
        </p:nvSpPr>
        <p:spPr/>
        <p:txBody>
          <a:bodyPr rIns="228600"/>
          <a:lstStyle/>
          <a:p>
            <a:pPr>
              <a:spcBef>
                <a:spcPct val="35000"/>
              </a:spcBef>
            </a:pPr>
            <a:r>
              <a:rPr lang="en-US" altLang="en-US" dirty="0"/>
              <a:t>Consent</a:t>
            </a:r>
          </a:p>
          <a:p>
            <a:pPr lvl="1">
              <a:spcBef>
                <a:spcPct val="35000"/>
              </a:spcBef>
            </a:pPr>
            <a:r>
              <a:rPr lang="en-US" altLang="en-US" dirty="0"/>
              <a:t>Implied consent is assumed with a patient who is not mentally competent to grant consent.</a:t>
            </a:r>
          </a:p>
          <a:p>
            <a:pPr lvl="1">
              <a:spcBef>
                <a:spcPct val="35000"/>
              </a:spcBef>
            </a:pPr>
            <a:r>
              <a:rPr lang="en-US" altLang="en-US" dirty="0"/>
              <a:t>Consent matters are not always clear-cut in behavioral health emergencies.</a:t>
            </a:r>
          </a:p>
          <a:p>
            <a:pPr lvl="1">
              <a:spcBef>
                <a:spcPct val="35000"/>
              </a:spcBef>
            </a:pPr>
            <a:r>
              <a:rPr lang="en-US" altLang="en-US" dirty="0"/>
              <a:t>If you are not sure, request the assistance of law enforcement personnel or guidance from medical control.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nSpc>
                <a:spcPct val="85000"/>
              </a:lnSpc>
            </a:pPr>
            <a:r>
              <a:rPr lang="en-US" altLang="en-US" dirty="0"/>
              <a:t>Medicolegal Considerations </a:t>
            </a:r>
            <a:r>
              <a:rPr lang="en-US" altLang="en-US" sz="2000" b="0" dirty="0"/>
              <a:t>(4 of 5)</a:t>
            </a:r>
          </a:p>
        </p:txBody>
      </p:sp>
      <p:sp>
        <p:nvSpPr>
          <p:cNvPr id="89091" name="Content Placeholder 2"/>
          <p:cNvSpPr>
            <a:spLocks noGrp="1"/>
          </p:cNvSpPr>
          <p:nvPr>
            <p:ph type="body" idx="1"/>
          </p:nvPr>
        </p:nvSpPr>
        <p:spPr/>
        <p:txBody>
          <a:bodyPr rIns="228600"/>
          <a:lstStyle/>
          <a:p>
            <a:pPr>
              <a:spcBef>
                <a:spcPct val="35000"/>
              </a:spcBef>
            </a:pPr>
            <a:r>
              <a:rPr lang="en-US" altLang="en-US" dirty="0"/>
              <a:t>Limited legal authority</a:t>
            </a:r>
          </a:p>
          <a:p>
            <a:pPr lvl="1">
              <a:spcBef>
                <a:spcPct val="35000"/>
              </a:spcBef>
            </a:pPr>
            <a:r>
              <a:rPr lang="en-US" altLang="en-US" dirty="0"/>
              <a:t>The EMT has limited legal authority to require a patient to undergo emergency medical care when no life-threatening emergency exists.</a:t>
            </a:r>
          </a:p>
          <a:p>
            <a:pPr lvl="1">
              <a:spcBef>
                <a:spcPct val="35000"/>
              </a:spcBef>
            </a:pPr>
            <a:r>
              <a:rPr lang="en-US" altLang="en-US" dirty="0"/>
              <a:t>Competent adults have the right to refuse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dirty="0"/>
              <a:t>Medicolegal Considerations </a:t>
            </a:r>
            <a:r>
              <a:rPr lang="en-US" altLang="en-US" sz="2000" b="0" dirty="0"/>
              <a:t>(5 of 5)</a:t>
            </a:r>
          </a:p>
        </p:txBody>
      </p:sp>
      <p:sp>
        <p:nvSpPr>
          <p:cNvPr id="90115" name="Rectangle 3"/>
          <p:cNvSpPr>
            <a:spLocks noGrp="1" noChangeArrowheads="1"/>
          </p:cNvSpPr>
          <p:nvPr>
            <p:ph type="body" idx="1"/>
          </p:nvPr>
        </p:nvSpPr>
        <p:spPr/>
        <p:txBody>
          <a:bodyPr rIns="228600"/>
          <a:lstStyle/>
          <a:p>
            <a:pPr>
              <a:spcBef>
                <a:spcPct val="35000"/>
              </a:spcBef>
            </a:pPr>
            <a:r>
              <a:rPr lang="en-US" altLang="en-US" dirty="0"/>
              <a:t>In psychiatric cases, a court of law would probably consider your actions in providing life-saving care to be appropriate.</a:t>
            </a:r>
          </a:p>
          <a:p>
            <a:pPr lvl="1">
              <a:spcBef>
                <a:spcPct val="35000"/>
              </a:spcBef>
            </a:pPr>
            <a:r>
              <a:rPr lang="en-US" altLang="en-US" dirty="0"/>
              <a:t>A patient who is in any way impaired may not be considered competent.</a:t>
            </a:r>
          </a:p>
          <a:p>
            <a:pPr lvl="1">
              <a:spcBef>
                <a:spcPct val="35000"/>
              </a:spcBef>
            </a:pPr>
            <a:r>
              <a:rPr lang="en-US" altLang="en-US" dirty="0"/>
              <a:t>Maintain a high index of suspicion about the patient’s condition.</a:t>
            </a:r>
          </a:p>
          <a:p>
            <a:pPr lvl="1">
              <a:spcBef>
                <a:spcPct val="35000"/>
              </a:spcBef>
            </a:pPr>
            <a:r>
              <a:rPr lang="en-US" altLang="en-US" dirty="0"/>
              <a:t>Err on the side of treatment and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Defining a Behavioral Crisis </a:t>
            </a:r>
            <a:r>
              <a:rPr lang="en-US" altLang="en-US" sz="2000" b="0" dirty="0"/>
              <a:t>(1 of 3) </a:t>
            </a:r>
          </a:p>
        </p:txBody>
      </p:sp>
      <p:sp>
        <p:nvSpPr>
          <p:cNvPr id="12291" name="Content Placeholder 2"/>
          <p:cNvSpPr>
            <a:spLocks noGrp="1"/>
          </p:cNvSpPr>
          <p:nvPr>
            <p:ph type="body" idx="1"/>
          </p:nvPr>
        </p:nvSpPr>
        <p:spPr/>
        <p:txBody>
          <a:bodyPr rIns="228600"/>
          <a:lstStyle/>
          <a:p>
            <a:pPr>
              <a:spcBef>
                <a:spcPct val="35000"/>
              </a:spcBef>
            </a:pPr>
            <a:r>
              <a:rPr lang="en-US" altLang="en-US" dirty="0"/>
              <a:t>Behavior is what you can see of a person’s response to the environment: his or her actions.</a:t>
            </a:r>
          </a:p>
          <a:p>
            <a:pPr lvl="1">
              <a:spcBef>
                <a:spcPts val="900"/>
              </a:spcBef>
            </a:pPr>
            <a:r>
              <a:rPr lang="en-US" altLang="en-US" dirty="0"/>
              <a:t>Over time, people learn to adapt to stress.</a:t>
            </a:r>
          </a:p>
          <a:p>
            <a:pPr lvl="1">
              <a:spcBef>
                <a:spcPts val="900"/>
              </a:spcBef>
            </a:pPr>
            <a:r>
              <a:rPr lang="en-US" altLang="en-US" dirty="0"/>
              <a:t>Sometimes stress is so great that the normal ways of coping do not work.</a:t>
            </a:r>
          </a:p>
          <a:p>
            <a:pPr lvl="1">
              <a:spcBef>
                <a:spcPts val="900"/>
              </a:spcBef>
            </a:pPr>
            <a:r>
              <a:rPr lang="en-US" altLang="en-US" dirty="0"/>
              <a:t>Reactions to stress that are acute and those that develop over time can create a crisis.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1139"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A behavioral crisis is MOST accurately defined as:</a:t>
            </a:r>
          </a:p>
          <a:p>
            <a:pPr marL="1016000" lvl="1" indent="-444500">
              <a:spcBef>
                <a:spcPct val="35000"/>
              </a:spcBef>
              <a:buFontTx/>
              <a:buAutoNum type="alphaUcPeriod"/>
            </a:pPr>
            <a:r>
              <a:rPr lang="en-US" altLang="en-US" dirty="0"/>
              <a:t>a severe, acute behavioral condition in which the patient becomes violent and presents a safety threat to self or to others. </a:t>
            </a:r>
          </a:p>
          <a:p>
            <a:pPr marL="1016000" lvl="1" indent="-444500">
              <a:spcBef>
                <a:spcPct val="35000"/>
              </a:spcBef>
              <a:buFontTx/>
              <a:buAutoNum type="alphaUcPeriod"/>
            </a:pPr>
            <a:r>
              <a:rPr lang="en-US" altLang="en-US" dirty="0"/>
              <a:t>any reaction to events that interferes with activities of daily living or has become unacceptable to the patient, family, or community. </a:t>
            </a:r>
          </a:p>
          <a:p>
            <a:pPr marL="1016000" lvl="1" indent="-444500">
              <a:spcBef>
                <a:spcPct val="35000"/>
              </a:spcBef>
              <a:buFontTx/>
              <a:buAutoNum type="alphaUcPeriod" startAt="3"/>
            </a:pPr>
            <a:r>
              <a:rPr lang="en-US" altLang="en-US" dirty="0"/>
              <a:t>a normal response of a patient to a situation that causes an overwhelming amount of stress, such as the loss of a job or marital problems. </a:t>
            </a:r>
          </a:p>
          <a:p>
            <a:pPr marL="1016000" lvl="1" indent="-444500">
              <a:spcBef>
                <a:spcPct val="35000"/>
              </a:spcBef>
              <a:buFontTx/>
              <a:buAutoNum type="alphaUcPeriod" startAt="3"/>
            </a:pPr>
            <a:r>
              <a:rPr lang="en-US" altLang="en-US" dirty="0"/>
              <a:t>a reaction to a stressful event that the patient feels is appropriate but is considered inappropriate by the patient’s family or the community.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nSpc>
                <a:spcPct val="85000"/>
              </a:lnSpc>
            </a:pPr>
            <a:r>
              <a:rPr lang="en-US" altLang="en-US" dirty="0"/>
              <a:t>Review</a:t>
            </a:r>
          </a:p>
        </p:txBody>
      </p:sp>
      <p:sp>
        <p:nvSpPr>
          <p:cNvPr id="93187"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 behavioral crisis is </a:t>
            </a:r>
            <a:r>
              <a:rPr lang="en-US" altLang="en-US" i="1" dirty="0"/>
              <a:t>any</a:t>
            </a:r>
            <a:r>
              <a:rPr lang="en-US" altLang="en-US" dirty="0"/>
              <a:t> reaction to events that interferes with the patient’s activities of daily living </a:t>
            </a:r>
            <a:r>
              <a:rPr lang="en-US" altLang="en-US" i="1" dirty="0"/>
              <a:t>or</a:t>
            </a:r>
            <a:r>
              <a:rPr lang="en-US" altLang="en-US" dirty="0"/>
              <a:t> has become acceptable to the patient, his or her family, or the community. Not all patients with an emotional crisis are “psychotic,” nor are all violent patients experiencing a behavioral condition; these are common misconceptions. Various medical conditions can cause a behavioral crisis (eg, hypoglycemia, hypoxemia, brain tumors).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4211"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A behavioral crisis is MOST accurately defined as:</a:t>
            </a:r>
          </a:p>
          <a:p>
            <a:pPr marL="1016000" lvl="1" indent="-444500">
              <a:spcBef>
                <a:spcPts val="900"/>
              </a:spcBef>
              <a:buFontTx/>
              <a:buAutoNum type="alphaUcPeriod"/>
            </a:pPr>
            <a:r>
              <a:rPr lang="en-US" altLang="en-US" dirty="0"/>
              <a:t>a severe, acute behavioral condition in which the patient becomes violent and presents a safety threat to self or to others. </a:t>
            </a:r>
            <a:br>
              <a:rPr lang="en-US" altLang="en-US" dirty="0"/>
            </a:br>
            <a:r>
              <a:rPr lang="en-US" altLang="en-US" b="1" dirty="0"/>
              <a:t>Rationale: </a:t>
            </a:r>
            <a:r>
              <a:rPr lang="en-US" altLang="en-US" dirty="0">
                <a:solidFill>
                  <a:srgbClr val="F37021"/>
                </a:solidFill>
              </a:rPr>
              <a:t>This could be considered a symptom of a mental disorder. </a:t>
            </a:r>
          </a:p>
          <a:p>
            <a:pPr marL="1016000" lvl="1" indent="-444500">
              <a:spcBef>
                <a:spcPts val="900"/>
              </a:spcBef>
              <a:buFontTx/>
              <a:buAutoNum type="alphaUcPeriod"/>
            </a:pPr>
            <a:r>
              <a:rPr lang="en-US" altLang="en-US" dirty="0"/>
              <a:t>any reaction to events that interferes with activities of daily living or has become unacceptable to the patient, family, or community. </a:t>
            </a:r>
            <a:br>
              <a:rPr lang="en-US" altLang="en-US" dirty="0"/>
            </a:br>
            <a:r>
              <a:rPr lang="en-US" altLang="en-US" b="1" dirty="0"/>
              <a:t>Rationale: </a:t>
            </a:r>
            <a:r>
              <a:rPr lang="en-US" altLang="en-US" dirty="0">
                <a:solidFill>
                  <a:srgbClr val="F37021"/>
                </a:solidFill>
              </a:rPr>
              <a:t>Correct answer</a:t>
            </a:r>
          </a:p>
          <a:p>
            <a:pPr marL="1016000" lvl="1" indent="-444500">
              <a:spcBef>
                <a:spcPts val="900"/>
              </a:spcBef>
              <a:buFontTx/>
              <a:buAutoNum type="alphaUcPeriod" startAt="3"/>
            </a:pPr>
            <a:r>
              <a:rPr lang="en-US" altLang="en-US" dirty="0"/>
              <a:t>a normal response of a patient to a situation that causes an overwhelming amount of stress, such as the loss of a job or marital problems. </a:t>
            </a:r>
            <a:br>
              <a:rPr lang="en-US" altLang="en-US" dirty="0"/>
            </a:br>
            <a:r>
              <a:rPr lang="en-US" altLang="en-US" b="1" dirty="0"/>
              <a:t>Rationale: </a:t>
            </a:r>
            <a:r>
              <a:rPr lang="en-US" altLang="en-US" dirty="0">
                <a:solidFill>
                  <a:srgbClr val="F37021"/>
                </a:solidFill>
              </a:rPr>
              <a:t>This could be normal behavior or could progress to depression.</a:t>
            </a:r>
          </a:p>
          <a:p>
            <a:pPr marL="1016000" lvl="1" indent="-444500">
              <a:spcBef>
                <a:spcPts val="900"/>
              </a:spcBef>
              <a:buFontTx/>
              <a:buAutoNum type="alphaUcPeriod" startAt="3"/>
            </a:pPr>
            <a:r>
              <a:rPr lang="en-US" altLang="en-US" dirty="0"/>
              <a:t>a reaction to a stressful event that the patient feels is appropriate but is considered inappropriate by the patient’s family or the community. </a:t>
            </a:r>
            <a:br>
              <a:rPr lang="en-US" altLang="en-US" dirty="0"/>
            </a:br>
            <a:r>
              <a:rPr lang="en-US" altLang="en-US" b="1" dirty="0"/>
              <a:t>Rationale: </a:t>
            </a:r>
            <a:r>
              <a:rPr lang="en-US" altLang="en-US" dirty="0">
                <a:solidFill>
                  <a:srgbClr val="F37021"/>
                </a:solidFill>
              </a:rPr>
              <a:t>This could be normal behavior.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pPr>
            <a:r>
              <a:rPr lang="en-US" altLang="en-US" dirty="0"/>
              <a:t>Review</a:t>
            </a:r>
          </a:p>
        </p:txBody>
      </p:sp>
      <p:sp>
        <p:nvSpPr>
          <p:cNvPr id="96259"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Depression and schizophrenia are examples of:</a:t>
            </a:r>
          </a:p>
          <a:p>
            <a:pPr marL="1016000" lvl="1" indent="-444500">
              <a:spcBef>
                <a:spcPct val="35000"/>
              </a:spcBef>
              <a:buFontTx/>
              <a:buAutoNum type="alphaUcPeriod"/>
            </a:pPr>
            <a:r>
              <a:rPr lang="en-US" altLang="en-US" dirty="0"/>
              <a:t>functional disorders.</a:t>
            </a:r>
          </a:p>
          <a:p>
            <a:pPr marL="1016000" lvl="1" indent="-444500">
              <a:spcBef>
                <a:spcPct val="35000"/>
              </a:spcBef>
              <a:buFontTx/>
              <a:buAutoNum type="alphaUcPeriod"/>
            </a:pPr>
            <a:r>
              <a:rPr lang="en-US" altLang="en-US" dirty="0"/>
              <a:t>altered mental status.</a:t>
            </a:r>
          </a:p>
          <a:p>
            <a:pPr marL="1016000" lvl="1" indent="-444500">
              <a:spcBef>
                <a:spcPct val="35000"/>
              </a:spcBef>
              <a:buFontTx/>
              <a:buAutoNum type="alphaUcPeriod"/>
            </a:pPr>
            <a:r>
              <a:rPr lang="en-US" altLang="en-US" dirty="0"/>
              <a:t>behavioral emergencies.</a:t>
            </a:r>
          </a:p>
          <a:p>
            <a:pPr marL="1016000" lvl="1" indent="-444500">
              <a:spcBef>
                <a:spcPct val="35000"/>
              </a:spcBef>
              <a:buFontTx/>
              <a:buAutoNum type="alphaUcPeriod"/>
            </a:pPr>
            <a:r>
              <a:rPr lang="en-US" altLang="en-US" dirty="0"/>
              <a:t>organic brain syndrome.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pPr>
              <a:lnSpc>
                <a:spcPct val="85000"/>
              </a:lnSpc>
            </a:pPr>
            <a:r>
              <a:rPr lang="en-US" altLang="en-US" dirty="0"/>
              <a:t>Review</a:t>
            </a:r>
          </a:p>
        </p:txBody>
      </p:sp>
      <p:sp>
        <p:nvSpPr>
          <p:cNvPr id="97283" name="Rectangle 1027"/>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Unlike an organic disorder, a functional disorder cannot be linked to any physical dysfunction or failure of an organ. Depression, schizophrenia, obsessive–compulsive disorder (OCD), and bipolar disorder are examples of functional disorders. They are usually caused by a chemical imbalance in the brain—not a structural or physical abnormality.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98307" name="Rectangle 1027"/>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Depression and schizophrenia are examples of:</a:t>
            </a:r>
          </a:p>
          <a:p>
            <a:pPr marL="1016000" lvl="1" indent="-444500">
              <a:spcBef>
                <a:spcPct val="35000"/>
              </a:spcBef>
              <a:buFontTx/>
              <a:buAutoNum type="alphaUcPeriod"/>
            </a:pPr>
            <a:r>
              <a:rPr lang="en-US" altLang="en-US" dirty="0"/>
              <a:t>functional disorders.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altered mental status.</a:t>
            </a:r>
            <a:br>
              <a:rPr lang="en-US" altLang="en-US" dirty="0"/>
            </a:br>
            <a:r>
              <a:rPr lang="en-US" altLang="en-US" b="1" dirty="0"/>
              <a:t>Rationale: </a:t>
            </a:r>
            <a:r>
              <a:rPr lang="en-US" altLang="en-US" dirty="0">
                <a:solidFill>
                  <a:srgbClr val="F37021"/>
                </a:solidFill>
              </a:rPr>
              <a:t>Altered mental status is a common presentation in patients with a wide variety of medical problems.</a:t>
            </a:r>
          </a:p>
          <a:p>
            <a:pPr marL="1016000" lvl="1" indent="-444500">
              <a:spcBef>
                <a:spcPct val="35000"/>
              </a:spcBef>
              <a:buFontTx/>
              <a:buAutoNum type="alphaUcPeriod" startAt="3"/>
            </a:pPr>
            <a:r>
              <a:rPr lang="en-US" altLang="en-US" dirty="0"/>
              <a:t>behavioral emergencies.</a:t>
            </a:r>
            <a:br>
              <a:rPr lang="en-US" altLang="en-US" dirty="0"/>
            </a:br>
            <a:r>
              <a:rPr lang="en-US" altLang="en-US" b="1" dirty="0"/>
              <a:t>Rationale: </a:t>
            </a:r>
            <a:r>
              <a:rPr lang="en-US" altLang="en-US" dirty="0">
                <a:solidFill>
                  <a:srgbClr val="F37021"/>
                </a:solidFill>
              </a:rPr>
              <a:t>These are emergencies that do not have a clear physical cause and that result in aberrant behavior.</a:t>
            </a:r>
          </a:p>
          <a:p>
            <a:pPr marL="1016000" lvl="1" indent="-444500">
              <a:spcBef>
                <a:spcPct val="35000"/>
              </a:spcBef>
              <a:buFontTx/>
              <a:buAutoNum type="alphaUcPeriod" startAt="3"/>
            </a:pPr>
            <a:r>
              <a:rPr lang="en-US" altLang="en-US" dirty="0"/>
              <a:t>organic brain syndrome.</a:t>
            </a:r>
            <a:br>
              <a:rPr lang="en-US" altLang="en-US" dirty="0"/>
            </a:br>
            <a:r>
              <a:rPr lang="en-US" altLang="en-US" b="1" dirty="0"/>
              <a:t>Rationale: </a:t>
            </a:r>
            <a:r>
              <a:rPr lang="en-US" altLang="en-US" dirty="0">
                <a:solidFill>
                  <a:srgbClr val="F37021"/>
                </a:solidFill>
              </a:rPr>
              <a:t>Organic brain syndrome is a temporary or permanent dysfunction of the brain, caused by a disturbance in the physical or physiologic functioning of brain tissue.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pPr>
            <a:r>
              <a:rPr lang="en-US" altLang="en-US" dirty="0"/>
              <a:t>Review</a:t>
            </a:r>
          </a:p>
        </p:txBody>
      </p:sp>
      <p:sp>
        <p:nvSpPr>
          <p:cNvPr id="100355"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When assessing a patient with a behavioral crisis, your primary concern must be:</a:t>
            </a:r>
          </a:p>
          <a:p>
            <a:pPr marL="1016000" lvl="1" indent="-444500">
              <a:spcBef>
                <a:spcPts val="960"/>
              </a:spcBef>
              <a:buFontTx/>
              <a:buAutoNum type="alphaUcPeriod"/>
            </a:pPr>
            <a:r>
              <a:rPr lang="en-US" altLang="en-US" dirty="0"/>
              <a:t>allowing the patient to express himself or herself to you in his or her own words.</a:t>
            </a:r>
          </a:p>
          <a:p>
            <a:pPr marL="1016000" lvl="1" indent="-444500">
              <a:spcBef>
                <a:spcPts val="960"/>
              </a:spcBef>
              <a:buFontTx/>
              <a:buAutoNum type="alphaUcPeriod"/>
            </a:pPr>
            <a:r>
              <a:rPr lang="en-US" altLang="en-US" dirty="0"/>
              <a:t>setting your personal feelings aside and providing needed care.</a:t>
            </a:r>
          </a:p>
          <a:p>
            <a:pPr marL="1016000" lvl="1" indent="-444500">
              <a:spcBef>
                <a:spcPts val="960"/>
              </a:spcBef>
              <a:buFontTx/>
              <a:buAutoNum type="alphaUcPeriod"/>
            </a:pPr>
            <a:r>
              <a:rPr lang="en-US" altLang="en-US" dirty="0"/>
              <a:t>gathering the patient’s belongings and taking them to the hospital.</a:t>
            </a:r>
          </a:p>
          <a:p>
            <a:pPr marL="1016000" lvl="1" indent="-444500">
              <a:spcBef>
                <a:spcPts val="960"/>
              </a:spcBef>
              <a:buFontTx/>
              <a:buAutoNum type="alphaUcPeriod"/>
            </a:pPr>
            <a:r>
              <a:rPr lang="en-US" altLang="en-US" dirty="0"/>
              <a:t>whether the patient will cause harm to you or your partner.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nSpc>
                <a:spcPct val="85000"/>
              </a:lnSpc>
            </a:pPr>
            <a:r>
              <a:rPr lang="en-US" altLang="en-US" dirty="0"/>
              <a:t>Review</a:t>
            </a:r>
          </a:p>
        </p:txBody>
      </p:sp>
      <p:sp>
        <p:nvSpPr>
          <p:cNvPr id="10137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There are many things that you should be concerned with when assessing a patient with a behavioral crisis, including all of the items listed as answers to this question. Your primary concern, however, </a:t>
            </a:r>
            <a:r>
              <a:rPr lang="en-US" altLang="en-US" i="1" dirty="0"/>
              <a:t>must</a:t>
            </a:r>
            <a:r>
              <a:rPr lang="en-US" altLang="en-US" dirty="0"/>
              <a:t> be the safety of yourself and your partner.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02403"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When assessing a patient with a behavioral crisis, your primary concern must be:</a:t>
            </a:r>
          </a:p>
          <a:p>
            <a:pPr marL="1016000" lvl="1" indent="-444500">
              <a:lnSpc>
                <a:spcPct val="95000"/>
              </a:lnSpc>
              <a:spcBef>
                <a:spcPts val="900"/>
              </a:spcBef>
              <a:buFontTx/>
              <a:buAutoNum type="alphaUcPeriod"/>
            </a:pPr>
            <a:r>
              <a:rPr lang="en-US" altLang="en-US" dirty="0"/>
              <a:t>allowing the patient to express himself or herself to you in his or her own words.</a:t>
            </a:r>
            <a:br>
              <a:rPr lang="en-US" altLang="en-US" dirty="0"/>
            </a:br>
            <a:r>
              <a:rPr lang="en-US" altLang="en-US" b="1" dirty="0"/>
              <a:t>Rationale: </a:t>
            </a:r>
            <a:r>
              <a:rPr lang="en-US" altLang="en-US" dirty="0">
                <a:solidFill>
                  <a:srgbClr val="F37021"/>
                </a:solidFill>
              </a:rPr>
              <a:t>This is a good technique to use in assessment.</a:t>
            </a:r>
          </a:p>
          <a:p>
            <a:pPr marL="1016000" lvl="1" indent="-444500">
              <a:lnSpc>
                <a:spcPct val="95000"/>
              </a:lnSpc>
              <a:spcBef>
                <a:spcPts val="900"/>
              </a:spcBef>
              <a:buFontTx/>
              <a:buAutoNum type="alphaUcPeriod"/>
            </a:pPr>
            <a:r>
              <a:rPr lang="en-US" altLang="en-US" dirty="0"/>
              <a:t>setting your personal feelings aside and providing needed care.</a:t>
            </a:r>
            <a:br>
              <a:rPr lang="en-US" altLang="en-US" dirty="0"/>
            </a:br>
            <a:r>
              <a:rPr lang="en-US" altLang="en-US" b="1" dirty="0"/>
              <a:t>Rationale: </a:t>
            </a:r>
            <a:r>
              <a:rPr lang="en-US" altLang="en-US" dirty="0">
                <a:solidFill>
                  <a:srgbClr val="F37021"/>
                </a:solidFill>
              </a:rPr>
              <a:t>It is important not to allow your own prejudice to interfere with your treatment of patients.</a:t>
            </a:r>
          </a:p>
          <a:p>
            <a:pPr marL="1016000" lvl="1" indent="-444500">
              <a:spcBef>
                <a:spcPts val="900"/>
              </a:spcBef>
              <a:buFontTx/>
              <a:buAutoNum type="alphaUcPeriod" startAt="3"/>
            </a:pPr>
            <a:r>
              <a:rPr lang="en-US" altLang="en-US" dirty="0"/>
              <a:t>gathering the patient’s belongings and taking them to the hospital.</a:t>
            </a:r>
            <a:br>
              <a:rPr lang="en-US" altLang="en-US" dirty="0"/>
            </a:br>
            <a:r>
              <a:rPr lang="en-US" altLang="en-US" b="1" dirty="0"/>
              <a:t>Rationale: </a:t>
            </a:r>
            <a:r>
              <a:rPr lang="en-US" altLang="en-US" dirty="0">
                <a:solidFill>
                  <a:srgbClr val="F37021"/>
                </a:solidFill>
              </a:rPr>
              <a:t>Good patient skills are utilized in the treatment of every patient.</a:t>
            </a:r>
          </a:p>
          <a:p>
            <a:pPr marL="1016000" lvl="1" indent="-444500">
              <a:spcBef>
                <a:spcPts val="900"/>
              </a:spcBef>
              <a:buFontTx/>
              <a:buAutoNum type="alphaUcPeriod" startAt="3"/>
            </a:pPr>
            <a:r>
              <a:rPr lang="en-US" altLang="en-US" dirty="0"/>
              <a:t>whether the patient will cause harm to you or your partner.</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lnSpc>
                <a:spcPct val="85000"/>
              </a:lnSpc>
            </a:pPr>
            <a:r>
              <a:rPr lang="en-US" altLang="en-US" dirty="0"/>
              <a:t>Review</a:t>
            </a:r>
          </a:p>
        </p:txBody>
      </p:sp>
      <p:sp>
        <p:nvSpPr>
          <p:cNvPr id="104451"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General guidelines to follow when caring for a patient with a behavioral crisis include all of the following, EXCEPT:</a:t>
            </a:r>
          </a:p>
          <a:p>
            <a:pPr marL="1016000" lvl="1" indent="-444500">
              <a:spcBef>
                <a:spcPct val="35000"/>
              </a:spcBef>
              <a:buFontTx/>
              <a:buAutoNum type="alphaUcPeriod"/>
            </a:pPr>
            <a:r>
              <a:rPr lang="en-US" altLang="en-US" dirty="0"/>
              <a:t>being honest and reassuring.</a:t>
            </a:r>
          </a:p>
          <a:p>
            <a:pPr marL="1016000" lvl="1" indent="-444500">
              <a:spcBef>
                <a:spcPct val="35000"/>
              </a:spcBef>
              <a:buFontTx/>
              <a:buAutoNum type="alphaUcPeriod"/>
            </a:pPr>
            <a:r>
              <a:rPr lang="en-US" altLang="en-US" dirty="0"/>
              <a:t>rapidly transporting the patient.</a:t>
            </a:r>
          </a:p>
          <a:p>
            <a:pPr marL="1016000" lvl="1" indent="-444500">
              <a:spcBef>
                <a:spcPct val="35000"/>
              </a:spcBef>
              <a:buFontTx/>
              <a:buAutoNum type="alphaUcPeriod"/>
            </a:pPr>
            <a:r>
              <a:rPr lang="en-US" altLang="en-US" dirty="0"/>
              <a:t>having a definite plan of action.</a:t>
            </a:r>
          </a:p>
          <a:p>
            <a:pPr marL="1016000" lvl="1" indent="-444500">
              <a:spcBef>
                <a:spcPct val="35000"/>
              </a:spcBef>
              <a:buFontTx/>
              <a:buAutoNum type="alphaUcPeriod"/>
            </a:pPr>
            <a:r>
              <a:rPr lang="en-US" altLang="en-US" dirty="0"/>
              <a:t>avoiding arguing with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Defining a Behavioral Crisis </a:t>
            </a:r>
            <a:r>
              <a:rPr lang="en-US" altLang="en-US" sz="2000" b="0" dirty="0"/>
              <a:t>(2 of 3) </a:t>
            </a:r>
          </a:p>
        </p:txBody>
      </p:sp>
      <p:sp>
        <p:nvSpPr>
          <p:cNvPr id="14339" name="Content Placeholder 2"/>
          <p:cNvSpPr>
            <a:spLocks noGrp="1"/>
          </p:cNvSpPr>
          <p:nvPr>
            <p:ph type="body" idx="1"/>
          </p:nvPr>
        </p:nvSpPr>
        <p:spPr/>
        <p:txBody>
          <a:bodyPr rIns="228600"/>
          <a:lstStyle/>
          <a:p>
            <a:pPr>
              <a:spcBef>
                <a:spcPct val="35000"/>
              </a:spcBef>
            </a:pPr>
            <a:r>
              <a:rPr lang="en-US" altLang="en-US" dirty="0"/>
              <a:t>A behavioral crisis includes patients who exhibit agitated, violent, or uncooperative behavior or who are a danger to themselves or others.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lnSpc>
                <a:spcPct val="85000"/>
              </a:lnSpc>
            </a:pPr>
            <a:r>
              <a:rPr lang="en-US" altLang="en-US" dirty="0"/>
              <a:t>Review</a:t>
            </a:r>
          </a:p>
        </p:txBody>
      </p:sp>
      <p:sp>
        <p:nvSpPr>
          <p:cNvPr id="105475" name="Rectangle 3"/>
          <p:cNvSpPr>
            <a:spLocks noGrp="1" noChangeArrowheads="1"/>
          </p:cNvSpPr>
          <p:nvPr>
            <p:ph type="body"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When caring for a patient with a behavioral crisis, the EMT must be prepared to spend extra time with the patient. It may take longer to assess and listen to the patient prior to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lnSpc>
                <a:spcPct val="85000"/>
              </a:lnSpc>
            </a:pPr>
            <a:r>
              <a:rPr lang="en-US" altLang="en-US" dirty="0"/>
              <a:t>Review</a:t>
            </a:r>
          </a:p>
        </p:txBody>
      </p:sp>
      <p:sp>
        <p:nvSpPr>
          <p:cNvPr id="106499"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General guidelines to follow when caring for a patient with a behavioral crisis include all of the following, EXCEPT:</a:t>
            </a:r>
          </a:p>
          <a:p>
            <a:pPr marL="1016000" lvl="1" indent="-444500">
              <a:spcBef>
                <a:spcPts val="900"/>
              </a:spcBef>
              <a:buFontTx/>
              <a:buAutoNum type="alphaUcPeriod"/>
            </a:pPr>
            <a:r>
              <a:rPr lang="en-US" altLang="en-US" dirty="0"/>
              <a:t>being honest and reassuring.</a:t>
            </a:r>
            <a:br>
              <a:rPr lang="en-US" altLang="en-US" dirty="0"/>
            </a:br>
            <a:r>
              <a:rPr lang="en-US" altLang="en-US" b="1" dirty="0"/>
              <a:t>Rationale: </a:t>
            </a:r>
            <a:r>
              <a:rPr lang="en-US" altLang="en-US" dirty="0">
                <a:solidFill>
                  <a:srgbClr val="F37021"/>
                </a:solidFill>
              </a:rPr>
              <a:t>This is part of proper treatment. </a:t>
            </a:r>
          </a:p>
          <a:p>
            <a:pPr marL="1016000" lvl="1" indent="-444500">
              <a:spcBef>
                <a:spcPts val="900"/>
              </a:spcBef>
              <a:buFontTx/>
              <a:buAutoNum type="alphaUcPeriod"/>
            </a:pPr>
            <a:r>
              <a:rPr lang="en-US" altLang="en-US" dirty="0"/>
              <a:t>rapidly transporting the patient.</a:t>
            </a:r>
            <a:br>
              <a:rPr lang="en-US" altLang="en-US" dirty="0"/>
            </a:br>
            <a:r>
              <a:rPr lang="en-US" altLang="en-US" b="1" dirty="0"/>
              <a:t>Rationale: </a:t>
            </a:r>
            <a:r>
              <a:rPr lang="en-US" altLang="en-US" dirty="0">
                <a:solidFill>
                  <a:srgbClr val="F37021"/>
                </a:solidFill>
              </a:rPr>
              <a:t>Correct answer</a:t>
            </a:r>
          </a:p>
          <a:p>
            <a:pPr marL="1016000" lvl="1" indent="-444500">
              <a:spcBef>
                <a:spcPts val="900"/>
              </a:spcBef>
              <a:buFontTx/>
              <a:buAutoNum type="alphaUcPeriod"/>
            </a:pPr>
            <a:r>
              <a:rPr lang="en-US" altLang="en-US" dirty="0"/>
              <a:t>having a definite plan of action.</a:t>
            </a:r>
            <a:br>
              <a:rPr lang="en-US" altLang="en-US" dirty="0"/>
            </a:br>
            <a:r>
              <a:rPr lang="en-US" altLang="en-US" b="1" dirty="0"/>
              <a:t>Rationale: </a:t>
            </a:r>
            <a:r>
              <a:rPr lang="en-US" altLang="en-US" dirty="0">
                <a:solidFill>
                  <a:srgbClr val="F37021"/>
                </a:solidFill>
              </a:rPr>
              <a:t>This is part of proper treatment. </a:t>
            </a:r>
          </a:p>
          <a:p>
            <a:pPr marL="1016000" lvl="1" indent="-444500">
              <a:spcBef>
                <a:spcPts val="900"/>
              </a:spcBef>
              <a:buFontTx/>
              <a:buAutoNum type="alphaUcPeriod"/>
            </a:pPr>
            <a:r>
              <a:rPr lang="en-US" altLang="en-US" dirty="0"/>
              <a:t>avoiding arguing with the patient.</a:t>
            </a:r>
            <a:br>
              <a:rPr lang="en-US" altLang="en-US" dirty="0"/>
            </a:br>
            <a:r>
              <a:rPr lang="en-US" altLang="en-US" b="1" dirty="0"/>
              <a:t>Rationale: </a:t>
            </a:r>
            <a:r>
              <a:rPr lang="en-US" altLang="en-US" dirty="0">
                <a:solidFill>
                  <a:srgbClr val="F37021"/>
                </a:solidFill>
              </a:rPr>
              <a:t>This is part of proper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85000"/>
              </a:lnSpc>
            </a:pPr>
            <a:r>
              <a:rPr lang="en-US" altLang="en-US" dirty="0"/>
              <a:t>Review</a:t>
            </a:r>
          </a:p>
        </p:txBody>
      </p:sp>
      <p:sp>
        <p:nvSpPr>
          <p:cNvPr id="107523"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Reflective listening, an assessment technique used when caring for patients with an emotional crisis, involves:</a:t>
            </a:r>
          </a:p>
          <a:p>
            <a:pPr marL="1016000" lvl="1" indent="-444500">
              <a:spcBef>
                <a:spcPts val="900"/>
              </a:spcBef>
              <a:buFontTx/>
              <a:buAutoNum type="alphaUcPeriod"/>
            </a:pPr>
            <a:r>
              <a:rPr lang="en-US" altLang="en-US" dirty="0"/>
              <a:t>asking the patient to repeat his or her statements. </a:t>
            </a:r>
          </a:p>
          <a:p>
            <a:pPr marL="1016000" lvl="1" indent="-444500">
              <a:spcBef>
                <a:spcPts val="900"/>
              </a:spcBef>
              <a:buFontTx/>
              <a:buAutoNum type="alphaUcPeriod"/>
            </a:pPr>
            <a:r>
              <a:rPr lang="en-US" altLang="en-US" dirty="0"/>
              <a:t>simply listening to the patient, without speaking. </a:t>
            </a:r>
          </a:p>
          <a:p>
            <a:pPr marL="1016000" lvl="1" indent="-444500">
              <a:spcBef>
                <a:spcPts val="900"/>
              </a:spcBef>
              <a:buFontTx/>
              <a:buAutoNum type="alphaUcPeriod"/>
            </a:pPr>
            <a:r>
              <a:rPr lang="en-US" altLang="en-US" dirty="0"/>
              <a:t>asking the patient to repeat everything that you say. </a:t>
            </a:r>
          </a:p>
          <a:p>
            <a:pPr marL="1016000" lvl="1" indent="-444500">
              <a:spcBef>
                <a:spcPts val="900"/>
              </a:spcBef>
              <a:buFontTx/>
              <a:buAutoNum type="alphaUcPeriod"/>
            </a:pPr>
            <a:r>
              <a:rPr lang="en-US" altLang="en-US" dirty="0"/>
              <a:t>repeating, in question form, what the patient tells you.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nSpc>
                <a:spcPct val="85000"/>
              </a:lnSpc>
            </a:pPr>
            <a:r>
              <a:rPr lang="en-US" altLang="en-US" dirty="0"/>
              <a:t>Review</a:t>
            </a:r>
          </a:p>
        </p:txBody>
      </p:sp>
      <p:sp>
        <p:nvSpPr>
          <p:cNvPr id="10854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Reflective listening—a technique in which you repeat, in question form, what the patient tells you—allows the patient to further expand on his or her thoughts; it also helps the EMT gain insight into the patient’s situation.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09571"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Reflective listening, an assessment technique used when caring for patients with an emotional crisis, involves:</a:t>
            </a:r>
          </a:p>
          <a:p>
            <a:pPr marL="1016000" lvl="1" indent="-444500">
              <a:spcBef>
                <a:spcPct val="35000"/>
              </a:spcBef>
              <a:buFontTx/>
              <a:buAutoNum type="alphaUcPeriod"/>
            </a:pPr>
            <a:r>
              <a:rPr lang="en-US" altLang="en-US" dirty="0"/>
              <a:t>asking the patient to repeat his or her statements. </a:t>
            </a:r>
            <a:br>
              <a:rPr lang="en-US" altLang="en-US" dirty="0"/>
            </a:br>
            <a:r>
              <a:rPr lang="en-US" altLang="en-US" b="1" dirty="0"/>
              <a:t>Rationale: </a:t>
            </a:r>
            <a:r>
              <a:rPr lang="en-US" altLang="en-US" dirty="0">
                <a:solidFill>
                  <a:srgbClr val="F37021"/>
                </a:solidFill>
              </a:rPr>
              <a:t>This is considered to be clarification of a response.</a:t>
            </a:r>
          </a:p>
          <a:p>
            <a:pPr marL="1016000" lvl="1" indent="-444500">
              <a:spcBef>
                <a:spcPct val="35000"/>
              </a:spcBef>
              <a:buFontTx/>
              <a:buAutoNum type="alphaUcPeriod"/>
            </a:pPr>
            <a:r>
              <a:rPr lang="en-US" altLang="en-US" dirty="0"/>
              <a:t>simply listening to the patient, without speaking. </a:t>
            </a:r>
            <a:br>
              <a:rPr lang="en-US" altLang="en-US" dirty="0"/>
            </a:br>
            <a:r>
              <a:rPr lang="en-US" altLang="en-US" b="1" dirty="0"/>
              <a:t>Rationale: </a:t>
            </a:r>
            <a:r>
              <a:rPr lang="en-US" altLang="en-US" dirty="0">
                <a:solidFill>
                  <a:srgbClr val="F37021"/>
                </a:solidFill>
              </a:rPr>
              <a:t>This is considered to be active listening.</a:t>
            </a:r>
          </a:p>
          <a:p>
            <a:pPr marL="1016000" lvl="1" indent="-444500">
              <a:spcBef>
                <a:spcPct val="35000"/>
              </a:spcBef>
              <a:buFontTx/>
              <a:buAutoNum type="alphaUcPeriod" startAt="3"/>
            </a:pPr>
            <a:r>
              <a:rPr lang="en-US" altLang="en-US" dirty="0"/>
              <a:t>asking the patient to repeat everything that you say. </a:t>
            </a:r>
            <a:br>
              <a:rPr lang="en-US" altLang="en-US" dirty="0"/>
            </a:br>
            <a:r>
              <a:rPr lang="en-US" altLang="en-US" b="1" dirty="0"/>
              <a:t>Rationale: </a:t>
            </a:r>
            <a:r>
              <a:rPr lang="en-US" altLang="en-US" dirty="0">
                <a:solidFill>
                  <a:srgbClr val="F37021"/>
                </a:solidFill>
              </a:rPr>
              <a:t>Simplify and summarize the patient’s response when a patient gives confusing or disorganized responses. </a:t>
            </a:r>
          </a:p>
          <a:p>
            <a:pPr marL="1016000" lvl="1" indent="-444500">
              <a:spcBef>
                <a:spcPct val="35000"/>
              </a:spcBef>
              <a:buFontTx/>
              <a:buAutoNum type="alphaUcPeriod" startAt="3"/>
            </a:pPr>
            <a:r>
              <a:rPr lang="en-US" altLang="en-US" dirty="0"/>
              <a:t>repeating, in question form, what the patient tells you. </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pPr>
            <a:r>
              <a:rPr lang="en-US" altLang="en-US" dirty="0"/>
              <a:t>Review</a:t>
            </a:r>
          </a:p>
        </p:txBody>
      </p:sp>
      <p:sp>
        <p:nvSpPr>
          <p:cNvPr id="111619"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Which of the following patients is at HIGHEST risk for suicide?</a:t>
            </a:r>
          </a:p>
          <a:p>
            <a:pPr marL="1016000" lvl="1" indent="-444500">
              <a:spcBef>
                <a:spcPts val="900"/>
              </a:spcBef>
              <a:buFontTx/>
              <a:buAutoNum type="alphaUcPeriod"/>
            </a:pPr>
            <a:r>
              <a:rPr lang="en-US" altLang="en-US" dirty="0"/>
              <a:t>A 24-year-old woman who is successfully being treated for depression</a:t>
            </a:r>
          </a:p>
          <a:p>
            <a:pPr marL="1016000" lvl="1" indent="-444500">
              <a:spcBef>
                <a:spcPts val="900"/>
              </a:spcBef>
              <a:buFontTx/>
              <a:buAutoNum type="alphaUcPeriod"/>
            </a:pPr>
            <a:r>
              <a:rPr lang="en-US" altLang="en-US" dirty="0"/>
              <a:t>A 29-year-old man who was recently promoted with a large pay increase</a:t>
            </a:r>
          </a:p>
          <a:p>
            <a:pPr marL="1016000" lvl="1" indent="-444500">
              <a:spcBef>
                <a:spcPts val="900"/>
              </a:spcBef>
              <a:buFontTx/>
              <a:buAutoNum type="alphaUcPeriod"/>
            </a:pPr>
            <a:r>
              <a:rPr lang="en-US" altLang="en-US" dirty="0"/>
              <a:t>A 33-year-old man who regularly consumes alcohol and purchased a gun</a:t>
            </a:r>
          </a:p>
          <a:p>
            <a:pPr marL="1016000" lvl="1" indent="-444500">
              <a:spcBef>
                <a:spcPts val="900"/>
              </a:spcBef>
              <a:buFontTx/>
              <a:buAutoNum type="alphaUcPeriod"/>
            </a:pPr>
            <a:r>
              <a:rPr lang="en-US" altLang="en-US" dirty="0"/>
              <a:t>A 45-year-old woman who recently found out her cancer is in full remission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pPr>
            <a:r>
              <a:rPr lang="en-US" altLang="en-US" dirty="0"/>
              <a:t>Review</a:t>
            </a:r>
          </a:p>
        </p:txBody>
      </p:sp>
      <p:sp>
        <p:nvSpPr>
          <p:cNvPr id="112643" name="Rectangle 3"/>
          <p:cNvSpPr>
            <a:spLocks noGrp="1" noChangeArrowheads="1"/>
          </p:cNvSpPr>
          <p:nvPr>
            <p:ph type="body" idx="1"/>
          </p:nvPr>
        </p:nvSpPr>
        <p:spPr/>
        <p:txBody>
          <a:bodyPr rIns="228600"/>
          <a:lstStyle/>
          <a:p>
            <a:pPr marL="0" indent="0">
              <a:lnSpc>
                <a:spcPct val="90000"/>
              </a:lnSpc>
              <a:buFontTx/>
              <a:buNone/>
            </a:pPr>
            <a:r>
              <a:rPr lang="en-US" altLang="en-US" b="1" dirty="0"/>
              <a:t>Answer:</a:t>
            </a:r>
            <a:r>
              <a:rPr lang="en-US" altLang="en-US" dirty="0">
                <a:solidFill>
                  <a:srgbClr val="F37021"/>
                </a:solidFill>
              </a:rPr>
              <a:t> </a:t>
            </a:r>
            <a:r>
              <a:rPr lang="en-US" altLang="en-US" b="1" dirty="0">
                <a:solidFill>
                  <a:srgbClr val="F37021"/>
                </a:solidFill>
              </a:rPr>
              <a:t>C</a:t>
            </a:r>
          </a:p>
          <a:p>
            <a:pPr marL="0" indent="0">
              <a:spcBef>
                <a:spcPct val="35000"/>
              </a:spcBef>
              <a:buFontTx/>
              <a:buNone/>
            </a:pPr>
            <a:r>
              <a:rPr lang="en-US" altLang="en-US" b="1" dirty="0"/>
              <a:t>Rationale: </a:t>
            </a:r>
            <a:r>
              <a:rPr lang="en-US" altLang="en-US" dirty="0"/>
              <a:t>Situations or indications that place a patient at high risk for suicide include, but are not limited to, recent diagnosis of a serious illness; financial setback; death of a loved one; specific plan for suicide; recent acquisition of items that can cause death, such as a gun or large volume of pills; and chronic alcohol 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pPr>
            <a:r>
              <a:rPr lang="en-US" altLang="en-US" dirty="0"/>
              <a:t>Review</a:t>
            </a:r>
            <a:endParaRPr lang="en-US" altLang="en-US" sz="3200" b="0" dirty="0"/>
          </a:p>
        </p:txBody>
      </p:sp>
      <p:sp>
        <p:nvSpPr>
          <p:cNvPr id="113667"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Which of the following patients is at HIGHEST risk for suicide?</a:t>
            </a:r>
          </a:p>
          <a:p>
            <a:pPr marL="1016000" lvl="1" indent="-444500">
              <a:spcBef>
                <a:spcPct val="35000"/>
              </a:spcBef>
              <a:buFontTx/>
              <a:buAutoNum type="alphaUcPeriod"/>
            </a:pPr>
            <a:r>
              <a:rPr lang="en-US" altLang="en-US" dirty="0"/>
              <a:t>A 24-year-old woman who is successfully being treated for depression</a:t>
            </a:r>
            <a:br>
              <a:rPr lang="en-US" altLang="en-US" dirty="0"/>
            </a:br>
            <a:r>
              <a:rPr lang="en-US" altLang="en-US" b="1" dirty="0"/>
              <a:t>Rationale: </a:t>
            </a:r>
            <a:r>
              <a:rPr lang="en-US" altLang="en-US" dirty="0">
                <a:solidFill>
                  <a:srgbClr val="F37021"/>
                </a:solidFill>
              </a:rPr>
              <a:t>This woman is not a high risk for suicide.</a:t>
            </a:r>
          </a:p>
          <a:p>
            <a:pPr marL="1016000" lvl="1" indent="-444500">
              <a:spcBef>
                <a:spcPct val="35000"/>
              </a:spcBef>
              <a:buFontTx/>
              <a:buAutoNum type="alphaUcPeriod"/>
            </a:pPr>
            <a:r>
              <a:rPr lang="en-US" altLang="en-US" dirty="0"/>
              <a:t>A 29-year-old man who was recently promoted with a large pay increase</a:t>
            </a:r>
            <a:br>
              <a:rPr lang="en-US" altLang="en-US" dirty="0"/>
            </a:br>
            <a:r>
              <a:rPr lang="en-US" altLang="en-US" b="1" dirty="0"/>
              <a:t>Rationale: </a:t>
            </a:r>
            <a:r>
              <a:rPr lang="en-US" altLang="en-US" dirty="0">
                <a:solidFill>
                  <a:srgbClr val="F37021"/>
                </a:solidFill>
              </a:rPr>
              <a:t>This man is not a high risk for suicide.</a:t>
            </a:r>
          </a:p>
          <a:p>
            <a:pPr marL="1016000" lvl="1" indent="-444500">
              <a:spcBef>
                <a:spcPct val="35000"/>
              </a:spcBef>
              <a:buFontTx/>
              <a:buAutoNum type="alphaUcPeriod" startAt="3"/>
            </a:pPr>
            <a:r>
              <a:rPr lang="en-US" altLang="en-US" dirty="0"/>
              <a:t>A 33-year-old man who regularly consumes alcohol and purchased a gun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 45-year-old woman who recently found out her cancer is in full remission</a:t>
            </a:r>
            <a:br>
              <a:rPr lang="en-US" altLang="en-US" dirty="0"/>
            </a:br>
            <a:r>
              <a:rPr lang="en-US" altLang="en-US" b="1" dirty="0"/>
              <a:t>Rationale: </a:t>
            </a:r>
            <a:r>
              <a:rPr lang="en-US" altLang="en-US" dirty="0">
                <a:solidFill>
                  <a:srgbClr val="F37021"/>
                </a:solidFill>
              </a:rPr>
              <a:t>This woman is not a high risk for suicide.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nSpc>
                <a:spcPct val="85000"/>
              </a:lnSpc>
            </a:pPr>
            <a:r>
              <a:rPr lang="en-US" altLang="en-US" dirty="0"/>
              <a:t>Review</a:t>
            </a:r>
          </a:p>
        </p:txBody>
      </p:sp>
      <p:sp>
        <p:nvSpPr>
          <p:cNvPr id="115715" name="Rectangle 3"/>
          <p:cNvSpPr>
            <a:spLocks noGrp="1" noChangeArrowheads="1"/>
          </p:cNvSpPr>
          <p:nvPr>
            <p:ph type="body" idx="1"/>
          </p:nvPr>
        </p:nvSpPr>
        <p:spPr>
          <a:xfrm>
            <a:off x="925830" y="1490870"/>
            <a:ext cx="10847070" cy="4699047"/>
          </a:xfrm>
        </p:spPr>
        <p:txBody>
          <a:bodyPr rIns="228600"/>
          <a:lstStyle/>
          <a:p>
            <a:pPr marL="457200" indent="-457200">
              <a:spcBef>
                <a:spcPct val="35000"/>
              </a:spcBef>
              <a:buFontTx/>
              <a:buAutoNum type="arabicPeriod" startAt="7"/>
            </a:pPr>
            <a:r>
              <a:rPr lang="en-US" altLang="en-US" dirty="0"/>
              <a:t>When caring for a patient with an emotional crisis who is calm and not in need of immediate emergency care, your BEST course of action is to:</a:t>
            </a:r>
          </a:p>
          <a:p>
            <a:pPr marL="1016000" lvl="1" indent="-444500">
              <a:spcBef>
                <a:spcPct val="35000"/>
              </a:spcBef>
              <a:buFontTx/>
              <a:buAutoNum type="alphaUcPeriod"/>
            </a:pPr>
            <a:r>
              <a:rPr lang="en-US" altLang="en-US" dirty="0"/>
              <a:t>advise the patient that he or she cannot refuse treatment. </a:t>
            </a:r>
          </a:p>
          <a:p>
            <a:pPr marL="1016000" lvl="1" indent="-444500">
              <a:spcBef>
                <a:spcPct val="35000"/>
              </a:spcBef>
              <a:buFontTx/>
              <a:buAutoNum type="alphaUcPeriod"/>
            </a:pPr>
            <a:r>
              <a:rPr lang="en-US" altLang="en-US" dirty="0"/>
              <a:t>leave the patient with a trusted friend or family member. </a:t>
            </a:r>
          </a:p>
          <a:p>
            <a:pPr marL="1016000" lvl="1" indent="-444500">
              <a:spcBef>
                <a:spcPct val="35000"/>
              </a:spcBef>
              <a:buFontTx/>
              <a:buAutoNum type="alphaUcPeriod"/>
            </a:pPr>
            <a:r>
              <a:rPr lang="en-US" altLang="en-US" dirty="0"/>
              <a:t>attempt to obtain consent from the patient to transport. </a:t>
            </a:r>
          </a:p>
          <a:p>
            <a:pPr marL="1016000" lvl="1" indent="-444500">
              <a:spcBef>
                <a:spcPct val="35000"/>
              </a:spcBef>
              <a:buFontTx/>
              <a:buAutoNum type="alphaUcPeriod"/>
            </a:pPr>
            <a:r>
              <a:rPr lang="en-US" altLang="en-US" dirty="0"/>
              <a:t>apply soft restraints in case the patient becomes violent.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pPr>
            <a:r>
              <a:rPr lang="en-US" altLang="en-US" dirty="0"/>
              <a:t>Review</a:t>
            </a:r>
          </a:p>
        </p:txBody>
      </p:sp>
      <p:sp>
        <p:nvSpPr>
          <p:cNvPr id="116739" name="Rectangle 3"/>
          <p:cNvSpPr>
            <a:spLocks noGrp="1" noChangeArrowheads="1"/>
          </p:cNvSpPr>
          <p:nvPr>
            <p:ph type="body"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Just because a patient is experiencing an emotional crisis does not mean that he or she is “mentally incompetent” and cannot refuse EMS treatment and/or transport. You should attempt to obtain consent from any conscious patient unless he or she clearly does not have decision-making capacity (eg, underage, altered mental status, alcohol intoxication).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TotalTime>
  <Words>10655</Words>
  <Application>Microsoft Macintosh PowerPoint</Application>
  <PresentationFormat>Widescreen</PresentationFormat>
  <Paragraphs>1177</Paragraphs>
  <Slides>109</Slides>
  <Notes>79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109</vt:i4>
      </vt:variant>
    </vt:vector>
  </HeadingPairs>
  <TitlesOfParts>
    <vt:vector size="114" baseType="lpstr">
      <vt:lpstr>Arial</vt:lpstr>
      <vt:lpstr>Calibri</vt:lpstr>
      <vt:lpstr>Times New Roman</vt:lpstr>
      <vt:lpstr>Wingdings</vt:lpstr>
      <vt:lpstr>Educational subjects 16x9</vt:lpstr>
      <vt:lpstr>Behavioral Health Emergencies</vt:lpstr>
      <vt:lpstr>National EMS Education Standard Competencies (1 of 2)</vt:lpstr>
      <vt:lpstr>National EMS Education Standard Competencies (2 of 2)</vt:lpstr>
      <vt:lpstr>Introduction</vt:lpstr>
      <vt:lpstr>Myth and Reality (1 of 3)</vt:lpstr>
      <vt:lpstr>Myth and Reality (2 of 3)</vt:lpstr>
      <vt:lpstr>Myth and Reality (3 of 3)</vt:lpstr>
      <vt:lpstr>Defining a Behavioral Crisis (1 of 3) </vt:lpstr>
      <vt:lpstr>Defining a Behavioral Crisis (2 of 3) </vt:lpstr>
      <vt:lpstr>Defining a Behavioral Crisis (3 of 3)</vt:lpstr>
      <vt:lpstr>The Magnitude of Mental Health Disorders (1 of 5) </vt:lpstr>
      <vt:lpstr>The Magnitude of Mental Health Disorders (2 of 5) </vt:lpstr>
      <vt:lpstr>The Magnitude of Mental Health Disorders (3 of 5) </vt:lpstr>
      <vt:lpstr>The Magnitude of Mental Health Disorders (4 of 5) </vt:lpstr>
      <vt:lpstr>The Magnitude of Mental Health Disorders (5 of 5) </vt:lpstr>
      <vt:lpstr>Pathophysiology (1 of 4)</vt:lpstr>
      <vt:lpstr>Pathophysiology (2 of 4)</vt:lpstr>
      <vt:lpstr>Pathophysiology (3 of 4)</vt:lpstr>
      <vt:lpstr>Pathophysiology (4 of 4)</vt:lpstr>
      <vt:lpstr>Safe Approach to a Behavioral Crisis </vt:lpstr>
      <vt:lpstr>Scene Size-up (1 of 3)</vt:lpstr>
      <vt:lpstr>Scene Size-up (2 of 3)</vt:lpstr>
      <vt:lpstr>Scene Size-up (3 of 3)</vt:lpstr>
      <vt:lpstr>Primary Assessment (1 of 4)</vt:lpstr>
      <vt:lpstr>Primary Assessment (2 of 4)</vt:lpstr>
      <vt:lpstr>Primary Assessment (3 of 4)</vt:lpstr>
      <vt:lpstr>Primary Assessment (4 of 4)</vt:lpstr>
      <vt:lpstr>History Taking (1 of 3)</vt:lpstr>
      <vt:lpstr>History Taking (2 of 3)</vt:lpstr>
      <vt:lpstr>History Taking (3 of 3)</vt:lpstr>
      <vt:lpstr>Secondary Assessment (1 of 3)</vt:lpstr>
      <vt:lpstr>Secondary Assessment (2 of 3)</vt:lpstr>
      <vt:lpstr>Secondary Assessment (3 of 3)</vt:lpstr>
      <vt:lpstr>Reassessment (1 of 3)</vt:lpstr>
      <vt:lpstr>Reassessment (2 of 3)</vt:lpstr>
      <vt:lpstr>Reassessment (3 of 3)</vt:lpstr>
      <vt:lpstr>Acute Psychosis (1 of 5)</vt:lpstr>
      <vt:lpstr>Acute Psychosis (2 of 5)</vt:lpstr>
      <vt:lpstr>Acute Psychosis (3 of 5)</vt:lpstr>
      <vt:lpstr>Acute Psychosis (4 of 5)</vt:lpstr>
      <vt:lpstr>Acute Psychosis (5 of 5)</vt:lpstr>
      <vt:lpstr>Excited Delirium (1 of 6)</vt:lpstr>
      <vt:lpstr>Excited Delirium (2 of 6)</vt:lpstr>
      <vt:lpstr>Excited Delirium (3 of 6)</vt:lpstr>
      <vt:lpstr>Excited Delirium (4 of 6)</vt:lpstr>
      <vt:lpstr>Excited Delirium (5 of 6)</vt:lpstr>
      <vt:lpstr>Excited Delirium (6 of 6)</vt:lpstr>
      <vt:lpstr>Restraint (1 of 9)</vt:lpstr>
      <vt:lpstr>Restraint (2 of 9)</vt:lpstr>
      <vt:lpstr>Restraint (3 of 9)</vt:lpstr>
      <vt:lpstr>Restraint (4 of 9)</vt:lpstr>
      <vt:lpstr>Restraint (5 of 9)</vt:lpstr>
      <vt:lpstr>Restraint (6 of 9)</vt:lpstr>
      <vt:lpstr>Restraint (7 of 9)</vt:lpstr>
      <vt:lpstr>Restraint (8 of 9)</vt:lpstr>
      <vt:lpstr>Restraint (9 of 9)</vt:lpstr>
      <vt:lpstr>The Potentially Violent Patient (1 of 5)</vt:lpstr>
      <vt:lpstr>The Potentially Violent Patient (2 of 5)</vt:lpstr>
      <vt:lpstr>The Potentially Violent Patient (3 of 5)</vt:lpstr>
      <vt:lpstr>The Potentially Violent Patient (4 of 5)</vt:lpstr>
      <vt:lpstr>The Potentially Violent Patient (5 of 5)</vt:lpstr>
      <vt:lpstr>Suicide (1 of 5)</vt:lpstr>
      <vt:lpstr>Suicide (2 of 5)</vt:lpstr>
      <vt:lpstr>Suicide (3 of 5)</vt:lpstr>
      <vt:lpstr>Suicide (4 of 5)</vt:lpstr>
      <vt:lpstr>Suicide (5 of 5)</vt:lpstr>
      <vt:lpstr>Posttraumatic Stress Disorder and  Returning Combat Veterans (1 of 8)</vt:lpstr>
      <vt:lpstr>Posttraumatic Stress Disorder and  Returning Combat Veterans (2 of 8)</vt:lpstr>
      <vt:lpstr>Posttraumatic Stress Disorder and  Returning Combat Veterans (3 of 8)</vt:lpstr>
      <vt:lpstr>Posttraumatic Stress Disorder and  Returning Combat Veterans (4 of 8)</vt:lpstr>
      <vt:lpstr>Posttraumatic Stress Disorder and  Returning Combat Veterans (5 of 8)</vt:lpstr>
      <vt:lpstr>Posttraumatic Stress Disorder and  Returning Combat Veterans (6 of 8)</vt:lpstr>
      <vt:lpstr>Posttraumatic Stress Disorder and  Returning Combat Veterans (7 of 8)</vt:lpstr>
      <vt:lpstr>Posttraumatic Stress Disorder and  Returning Combat Veterans (8 of 8)</vt:lpstr>
      <vt:lpstr>Medicolegal Considerations (1 of 5)</vt:lpstr>
      <vt:lpstr>Medicolegal Considerations (2 of 5)</vt:lpstr>
      <vt:lpstr>Medicolegal Considerations (3 of 5)</vt:lpstr>
      <vt:lpstr>Medicolegal Considerations (4 of 5)</vt:lpstr>
      <vt:lpstr>Medicolegal Considerations (5 of 5)</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 </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56</cp:revision>
  <dcterms:created xsi:type="dcterms:W3CDTF">2019-03-08T18:11:57Z</dcterms:created>
  <dcterms:modified xsi:type="dcterms:W3CDTF">2020-12-18T17:14:59Z</dcterms:modified>
</cp:coreProperties>
</file>